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6"/>
  </p:notesMasterIdLst>
  <p:sldIdLst>
    <p:sldId id="256" r:id="rId4"/>
    <p:sldId id="268" r:id="rId5"/>
    <p:sldId id="287" r:id="rId6"/>
    <p:sldId id="284" r:id="rId7"/>
    <p:sldId id="283" r:id="rId8"/>
    <p:sldId id="281" r:id="rId9"/>
    <p:sldId id="285" r:id="rId10"/>
    <p:sldId id="276" r:id="rId11"/>
    <p:sldId id="280" r:id="rId12"/>
    <p:sldId id="282" r:id="rId13"/>
    <p:sldId id="286" r:id="rId14"/>
    <p:sldId id="269" r:id="rId15"/>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p:scale>
          <a:sx n="92" d="100"/>
          <a:sy n="92" d="100"/>
        </p:scale>
        <p:origin x="-510" y="54"/>
      </p:cViewPr>
      <p:guideLst>
        <p:guide orient="horz" pos="1786"/>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5E8AD-8E5C-43E3-8E1C-2FF8FBD3C71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60E53DB7-41D5-4F32-B8C8-2D3338C0F9F3}">
      <dgm:prSet phldrT="[Text]"/>
      <dgm:spPr/>
      <dgm:t>
        <a:bodyPr/>
        <a:lstStyle/>
        <a:p>
          <a:pPr rtl="0"/>
          <a:r>
            <a:rPr lang="en-GB" smtClean="0"/>
            <a:t>Ra</a:t>
          </a:r>
          <a:r>
            <a:rPr lang="sr-Latn-BA" smtClean="0"/>
            <a:t>zdvajanje</a:t>
          </a:r>
          <a:endParaRPr lang="en-US" dirty="0"/>
        </a:p>
      </dgm:t>
    </dgm:pt>
    <dgm:pt modelId="{E2376D90-A8B2-4115-B682-820C815EE36C}" type="parTrans" cxnId="{164254DD-BDAF-4372-9B9F-6C30BA480EAD}">
      <dgm:prSet/>
      <dgm:spPr/>
      <dgm:t>
        <a:bodyPr/>
        <a:lstStyle/>
        <a:p>
          <a:endParaRPr lang="en-US"/>
        </a:p>
      </dgm:t>
    </dgm:pt>
    <dgm:pt modelId="{8B756ABC-811A-458C-80E9-1FD7A68958EC}" type="sibTrans" cxnId="{164254DD-BDAF-4372-9B9F-6C30BA480EAD}">
      <dgm:prSet/>
      <dgm:spPr/>
      <dgm:t>
        <a:bodyPr/>
        <a:lstStyle/>
        <a:p>
          <a:endParaRPr lang="en-US"/>
        </a:p>
      </dgm:t>
    </dgm:pt>
    <dgm:pt modelId="{22E02598-E5FA-4193-8EFB-68B7DA18498A}">
      <dgm:prSet/>
      <dgm:spPr/>
      <dgm:t>
        <a:bodyPr/>
        <a:lstStyle/>
        <a:p>
          <a:r>
            <a:rPr lang="sr-Latn-BA" dirty="0" smtClean="0"/>
            <a:t>Operator prenosnog sistema je uslovno certikovan u skladu sa mišljenjem Sekretarijata, do izmjene Zakona. </a:t>
          </a:r>
          <a:endParaRPr lang="en-GB" dirty="0"/>
        </a:p>
      </dgm:t>
    </dgm:pt>
    <dgm:pt modelId="{23BB341C-DFFF-46C8-A711-0D7B7FE4233F}" type="parTrans" cxnId="{8E3BC389-469B-4EE5-AD1E-10C75A79F8A0}">
      <dgm:prSet/>
      <dgm:spPr/>
      <dgm:t>
        <a:bodyPr/>
        <a:lstStyle/>
        <a:p>
          <a:endParaRPr lang="en-US"/>
        </a:p>
      </dgm:t>
    </dgm:pt>
    <dgm:pt modelId="{C54D120A-9D91-4346-979F-F37CE301C5AA}" type="sibTrans" cxnId="{8E3BC389-469B-4EE5-AD1E-10C75A79F8A0}">
      <dgm:prSet/>
      <dgm:spPr/>
      <dgm:t>
        <a:bodyPr/>
        <a:lstStyle/>
        <a:p>
          <a:endParaRPr lang="en-US"/>
        </a:p>
      </dgm:t>
    </dgm:pt>
    <dgm:pt modelId="{C1B278B6-4BDB-4B2B-9934-BA52CB00327B}">
      <dgm:prSet/>
      <dgm:spPr/>
      <dgm:t>
        <a:bodyPr/>
        <a:lstStyle/>
        <a:p>
          <a:r>
            <a:rPr lang="sr-Latn-BA" dirty="0" smtClean="0"/>
            <a:t>Operator distributivnog sistema je razdvojen u skladu sa uslovima Trećeg energetskog paketa.</a:t>
          </a:r>
          <a:endParaRPr lang="en-GB" dirty="0"/>
        </a:p>
      </dgm:t>
    </dgm:pt>
    <dgm:pt modelId="{27D64EDC-B6EF-4502-AFB8-DC4E7C90DFCC}" type="parTrans" cxnId="{BB9205ED-EA11-4C71-9111-CDDBBEA1E55F}">
      <dgm:prSet/>
      <dgm:spPr/>
      <dgm:t>
        <a:bodyPr/>
        <a:lstStyle/>
        <a:p>
          <a:endParaRPr lang="en-US"/>
        </a:p>
      </dgm:t>
    </dgm:pt>
    <dgm:pt modelId="{C9260A12-1D23-4A04-8EEA-585F0A1ADB25}" type="sibTrans" cxnId="{BB9205ED-EA11-4C71-9111-CDDBBEA1E55F}">
      <dgm:prSet/>
      <dgm:spPr/>
      <dgm:t>
        <a:bodyPr/>
        <a:lstStyle/>
        <a:p>
          <a:endParaRPr lang="en-US"/>
        </a:p>
      </dgm:t>
    </dgm:pt>
    <dgm:pt modelId="{C5778302-0191-4BA4-A717-7F386A2CBE76}">
      <dgm:prSet/>
      <dgm:spPr/>
      <dgm:t>
        <a:bodyPr/>
        <a:lstStyle/>
        <a:p>
          <a:r>
            <a:rPr lang="sr-Latn-BA" smtClean="0"/>
            <a:t>Pristup treće strane</a:t>
          </a:r>
          <a:endParaRPr lang="en-GB"/>
        </a:p>
      </dgm:t>
    </dgm:pt>
    <dgm:pt modelId="{153ADFCF-3D53-4A39-BC1E-CB4A6FD98C69}" type="parTrans" cxnId="{CFE735A3-502C-40D8-9D59-FC7A4503C71C}">
      <dgm:prSet/>
      <dgm:spPr/>
      <dgm:t>
        <a:bodyPr/>
        <a:lstStyle/>
        <a:p>
          <a:endParaRPr lang="en-US"/>
        </a:p>
      </dgm:t>
    </dgm:pt>
    <dgm:pt modelId="{43A53DC2-39BC-4D63-8CAE-72D949D1096E}" type="sibTrans" cxnId="{CFE735A3-502C-40D8-9D59-FC7A4503C71C}">
      <dgm:prSet/>
      <dgm:spPr/>
      <dgm:t>
        <a:bodyPr/>
        <a:lstStyle/>
        <a:p>
          <a:endParaRPr lang="en-US"/>
        </a:p>
      </dgm:t>
    </dgm:pt>
    <dgm:pt modelId="{3FFCACA5-476D-4BE1-A903-559C6CB92C35}">
      <dgm:prSet/>
      <dgm:spPr/>
      <dgm:t>
        <a:bodyPr/>
        <a:lstStyle/>
        <a:p>
          <a:r>
            <a:rPr lang="sr-Latn-BA" dirty="0" smtClean="0"/>
            <a:t>Pristup treće strane zasniva se na objavljenim tarifama.</a:t>
          </a:r>
          <a:endParaRPr lang="en-GB" dirty="0"/>
        </a:p>
      </dgm:t>
    </dgm:pt>
    <dgm:pt modelId="{AFCF1DEF-90D3-46E7-9A74-381C380615B1}" type="parTrans" cxnId="{61485B7F-1611-43E3-B6A4-D7F2FDDF0969}">
      <dgm:prSet/>
      <dgm:spPr/>
      <dgm:t>
        <a:bodyPr/>
        <a:lstStyle/>
        <a:p>
          <a:endParaRPr lang="en-US"/>
        </a:p>
      </dgm:t>
    </dgm:pt>
    <dgm:pt modelId="{15FB6614-0BB4-42B5-9D32-3865795CD909}" type="sibTrans" cxnId="{61485B7F-1611-43E3-B6A4-D7F2FDDF0969}">
      <dgm:prSet/>
      <dgm:spPr/>
      <dgm:t>
        <a:bodyPr/>
        <a:lstStyle/>
        <a:p>
          <a:endParaRPr lang="en-US"/>
        </a:p>
      </dgm:t>
    </dgm:pt>
    <dgm:pt modelId="{005EB655-7B35-4E8D-85D1-A4FA96C334AD}">
      <dgm:prSet/>
      <dgm:spPr/>
      <dgm:t>
        <a:bodyPr/>
        <a:lstStyle/>
        <a:p>
          <a:r>
            <a:rPr lang="sr-Latn-BA" dirty="0" smtClean="0"/>
            <a:t>Mrežna pravila za priključenje su usvojena Uredbom Vlade.</a:t>
          </a:r>
          <a:endParaRPr lang="en-GB" dirty="0"/>
        </a:p>
      </dgm:t>
    </dgm:pt>
    <dgm:pt modelId="{B1AE3DA9-D2CA-4D7A-AA08-8C20E39BE368}" type="parTrans" cxnId="{E44AFBB7-58C4-47BB-8781-0E5600ACBC1A}">
      <dgm:prSet/>
      <dgm:spPr/>
      <dgm:t>
        <a:bodyPr/>
        <a:lstStyle/>
        <a:p>
          <a:endParaRPr lang="en-US"/>
        </a:p>
      </dgm:t>
    </dgm:pt>
    <dgm:pt modelId="{2D6ED9C6-B360-48BC-99C0-5DB98943DC87}" type="sibTrans" cxnId="{E44AFBB7-58C4-47BB-8781-0E5600ACBC1A}">
      <dgm:prSet/>
      <dgm:spPr/>
      <dgm:t>
        <a:bodyPr/>
        <a:lstStyle/>
        <a:p>
          <a:endParaRPr lang="en-US"/>
        </a:p>
      </dgm:t>
    </dgm:pt>
    <dgm:pt modelId="{06A7A7F1-6A35-4563-96B1-4E9349CAECE4}">
      <dgm:prSet/>
      <dgm:spPr/>
      <dgm:t>
        <a:bodyPr/>
        <a:lstStyle/>
        <a:p>
          <a:r>
            <a:rPr lang="sr-Latn-BA" smtClean="0"/>
            <a:t>Veleprodajno tržište</a:t>
          </a:r>
          <a:endParaRPr lang="en-GB"/>
        </a:p>
      </dgm:t>
    </dgm:pt>
    <dgm:pt modelId="{9567DA67-B4B3-43CA-884D-389574D38919}" type="parTrans" cxnId="{46D17427-D273-446C-8F86-27F1B6F61449}">
      <dgm:prSet/>
      <dgm:spPr/>
      <dgm:t>
        <a:bodyPr/>
        <a:lstStyle/>
        <a:p>
          <a:endParaRPr lang="en-US"/>
        </a:p>
      </dgm:t>
    </dgm:pt>
    <dgm:pt modelId="{1EEBF172-0056-4F60-B5DE-E008D63910C0}" type="sibTrans" cxnId="{46D17427-D273-446C-8F86-27F1B6F61449}">
      <dgm:prSet/>
      <dgm:spPr/>
      <dgm:t>
        <a:bodyPr/>
        <a:lstStyle/>
        <a:p>
          <a:endParaRPr lang="en-US"/>
        </a:p>
      </dgm:t>
    </dgm:pt>
    <dgm:pt modelId="{FEE86222-972E-4D6C-8FEB-18F27E066871}">
      <dgm:prSet/>
      <dgm:spPr/>
      <dgm:t>
        <a:bodyPr/>
        <a:lstStyle/>
        <a:p>
          <a:r>
            <a:rPr lang="sr-Latn-BA" dirty="0" smtClean="0"/>
            <a:t>Veleprodajne cijene su u potpunosti dereguliane. </a:t>
          </a:r>
          <a:endParaRPr lang="en-GB" dirty="0"/>
        </a:p>
      </dgm:t>
    </dgm:pt>
    <dgm:pt modelId="{4B63F1CC-FDC0-45A6-822B-65A1343A2B80}" type="parTrans" cxnId="{72DBD7DD-891E-4EE7-97D7-A9D94A1A4576}">
      <dgm:prSet/>
      <dgm:spPr/>
      <dgm:t>
        <a:bodyPr/>
        <a:lstStyle/>
        <a:p>
          <a:endParaRPr lang="en-US"/>
        </a:p>
      </dgm:t>
    </dgm:pt>
    <dgm:pt modelId="{5AC16DA8-1F2F-4BCB-883F-43FCBE0F701B}" type="sibTrans" cxnId="{72DBD7DD-891E-4EE7-97D7-A9D94A1A4576}">
      <dgm:prSet/>
      <dgm:spPr/>
      <dgm:t>
        <a:bodyPr/>
        <a:lstStyle/>
        <a:p>
          <a:endParaRPr lang="en-US"/>
        </a:p>
      </dgm:t>
    </dgm:pt>
    <dgm:pt modelId="{80503F52-95C8-4BA3-A7E7-CD2E39C8A02B}">
      <dgm:prSet/>
      <dgm:spPr/>
      <dgm:t>
        <a:bodyPr/>
        <a:lstStyle/>
        <a:p>
          <a:r>
            <a:rPr lang="sr-Latn-BA" dirty="0" smtClean="0"/>
            <a:t>Crna Gora je još uvijek jedina članica EnZ u kojoj nije potrebna licenca za trgovinu  na veleprodajnom tržištu. </a:t>
          </a:r>
          <a:endParaRPr lang="en-GB" dirty="0"/>
        </a:p>
      </dgm:t>
    </dgm:pt>
    <dgm:pt modelId="{632620E0-69D6-4175-B5E4-0C210A80E1D7}" type="parTrans" cxnId="{18B55941-3C69-4167-86C6-FB925EE46BD8}">
      <dgm:prSet/>
      <dgm:spPr/>
      <dgm:t>
        <a:bodyPr/>
        <a:lstStyle/>
        <a:p>
          <a:endParaRPr lang="en-US"/>
        </a:p>
      </dgm:t>
    </dgm:pt>
    <dgm:pt modelId="{E2132D75-DE52-424B-8917-167BAE2C0143}" type="sibTrans" cxnId="{18B55941-3C69-4167-86C6-FB925EE46BD8}">
      <dgm:prSet/>
      <dgm:spPr/>
      <dgm:t>
        <a:bodyPr/>
        <a:lstStyle/>
        <a:p>
          <a:endParaRPr lang="en-US"/>
        </a:p>
      </dgm:t>
    </dgm:pt>
    <dgm:pt modelId="{3235C621-A9CA-4C4F-9581-651EF01A07B4}">
      <dgm:prSet/>
      <dgm:spPr/>
      <dgm:t>
        <a:bodyPr/>
        <a:lstStyle/>
        <a:p>
          <a:r>
            <a:rPr lang="sr-Latn-BA" smtClean="0"/>
            <a:t>Maloprodajno tržište</a:t>
          </a:r>
          <a:endParaRPr lang="en-GB"/>
        </a:p>
      </dgm:t>
    </dgm:pt>
    <dgm:pt modelId="{5FD07528-AA5E-46CF-957C-A954BD83F1CE}" type="parTrans" cxnId="{CA842199-3942-4E2B-9A24-3D848131086A}">
      <dgm:prSet/>
      <dgm:spPr/>
      <dgm:t>
        <a:bodyPr/>
        <a:lstStyle/>
        <a:p>
          <a:endParaRPr lang="en-US"/>
        </a:p>
      </dgm:t>
    </dgm:pt>
    <dgm:pt modelId="{843930CC-9E00-4ABF-8C9F-9FE7D1CE2316}" type="sibTrans" cxnId="{CA842199-3942-4E2B-9A24-3D848131086A}">
      <dgm:prSet/>
      <dgm:spPr/>
      <dgm:t>
        <a:bodyPr/>
        <a:lstStyle/>
        <a:p>
          <a:endParaRPr lang="en-US"/>
        </a:p>
      </dgm:t>
    </dgm:pt>
    <dgm:pt modelId="{D5B3DA76-34A6-4CD3-8033-7D7709C3E384}">
      <dgm:prSet/>
      <dgm:spPr/>
      <dgm:t>
        <a:bodyPr/>
        <a:lstStyle/>
        <a:p>
          <a:r>
            <a:rPr lang="sr-Latn-BA" dirty="0" smtClean="0"/>
            <a:t>Svi kupci imaju pravo da izaberu snabdjevača. </a:t>
          </a:r>
          <a:endParaRPr lang="en-GB" dirty="0"/>
        </a:p>
      </dgm:t>
    </dgm:pt>
    <dgm:pt modelId="{87008C35-D597-4A1F-85FF-A6D926E729B6}" type="parTrans" cxnId="{F9E8CA4A-A109-4B73-A5EE-76F82329D32C}">
      <dgm:prSet/>
      <dgm:spPr/>
      <dgm:t>
        <a:bodyPr/>
        <a:lstStyle/>
        <a:p>
          <a:endParaRPr lang="en-US"/>
        </a:p>
      </dgm:t>
    </dgm:pt>
    <dgm:pt modelId="{200E04D1-D41D-49EA-8233-F6607402CC2E}" type="sibTrans" cxnId="{F9E8CA4A-A109-4B73-A5EE-76F82329D32C}">
      <dgm:prSet/>
      <dgm:spPr/>
      <dgm:t>
        <a:bodyPr/>
        <a:lstStyle/>
        <a:p>
          <a:endParaRPr lang="en-US"/>
        </a:p>
      </dgm:t>
    </dgm:pt>
    <dgm:pt modelId="{48FDEA87-ABD8-4406-B09F-186BF5B8572C}">
      <dgm:prSet/>
      <dgm:spPr/>
      <dgm:t>
        <a:bodyPr/>
        <a:lstStyle/>
        <a:p>
          <a:r>
            <a:rPr lang="sr-Latn-BA" smtClean="0"/>
            <a:t>Regionalne integracije</a:t>
          </a:r>
          <a:endParaRPr lang="en-GB"/>
        </a:p>
      </dgm:t>
    </dgm:pt>
    <dgm:pt modelId="{D50BC2EC-07F2-4662-BEEE-1666ACA7ECF5}" type="parTrans" cxnId="{F83CEE01-D1C4-4E63-B7E0-AF1248BA73CB}">
      <dgm:prSet/>
      <dgm:spPr/>
      <dgm:t>
        <a:bodyPr/>
        <a:lstStyle/>
        <a:p>
          <a:endParaRPr lang="en-US"/>
        </a:p>
      </dgm:t>
    </dgm:pt>
    <dgm:pt modelId="{38F5824E-21D1-4142-900E-A9254E58C1B0}" type="sibTrans" cxnId="{F83CEE01-D1C4-4E63-B7E0-AF1248BA73CB}">
      <dgm:prSet/>
      <dgm:spPr/>
      <dgm:t>
        <a:bodyPr/>
        <a:lstStyle/>
        <a:p>
          <a:endParaRPr lang="en-US"/>
        </a:p>
      </dgm:t>
    </dgm:pt>
    <dgm:pt modelId="{4EC210A2-E98B-4556-8F57-FF4C8B223701}">
      <dgm:prSet/>
      <dgm:spPr/>
      <dgm:t>
        <a:bodyPr/>
        <a:lstStyle/>
        <a:p>
          <a:r>
            <a:rPr lang="sr-Latn-BA" dirty="0" smtClean="0"/>
            <a:t>Prekogranična razmjena balansne energije se implementira bilateralno. </a:t>
          </a:r>
          <a:endParaRPr lang="en-GB" dirty="0"/>
        </a:p>
      </dgm:t>
    </dgm:pt>
    <dgm:pt modelId="{85A6A009-E63B-4530-A5EA-7632A90B7E33}" type="parTrans" cxnId="{056F2A05-94A0-44F9-B3BA-9F45568912D1}">
      <dgm:prSet/>
      <dgm:spPr/>
      <dgm:t>
        <a:bodyPr/>
        <a:lstStyle/>
        <a:p>
          <a:endParaRPr lang="en-US"/>
        </a:p>
      </dgm:t>
    </dgm:pt>
    <dgm:pt modelId="{E17E1F5B-6314-4EBD-9F54-AACCAE4746B7}" type="sibTrans" cxnId="{056F2A05-94A0-44F9-B3BA-9F45568912D1}">
      <dgm:prSet/>
      <dgm:spPr/>
      <dgm:t>
        <a:bodyPr/>
        <a:lstStyle/>
        <a:p>
          <a:endParaRPr lang="en-US"/>
        </a:p>
      </dgm:t>
    </dgm:pt>
    <dgm:pt modelId="{7CF48207-562D-4951-9801-4911AA921AAD}">
      <dgm:prSet/>
      <dgm:spPr/>
      <dgm:t>
        <a:bodyPr/>
        <a:lstStyle/>
        <a:p>
          <a:r>
            <a:rPr lang="sr-Latn-BA" smtClean="0"/>
            <a:t>Sastavljanje tržišta (market coupling) zavisi od pokretanja berze za električnu energiju.</a:t>
          </a:r>
          <a:endParaRPr lang="en-GB"/>
        </a:p>
      </dgm:t>
    </dgm:pt>
    <dgm:pt modelId="{8FAA5D0D-CD74-4364-A24B-F348ABD57CD0}" type="parTrans" cxnId="{624430E7-7773-401B-8CC9-DFB32B426907}">
      <dgm:prSet/>
      <dgm:spPr/>
      <dgm:t>
        <a:bodyPr/>
        <a:lstStyle/>
        <a:p>
          <a:endParaRPr lang="en-US"/>
        </a:p>
      </dgm:t>
    </dgm:pt>
    <dgm:pt modelId="{DFBF94D9-7F9D-4949-9208-DE9D738D608F}" type="sibTrans" cxnId="{624430E7-7773-401B-8CC9-DFB32B426907}">
      <dgm:prSet/>
      <dgm:spPr/>
      <dgm:t>
        <a:bodyPr/>
        <a:lstStyle/>
        <a:p>
          <a:endParaRPr lang="en-US"/>
        </a:p>
      </dgm:t>
    </dgm:pt>
    <dgm:pt modelId="{498076D4-E9A7-4EE5-AED5-F4149D9325D7}">
      <dgm:prSet/>
      <dgm:spPr/>
      <dgm:t>
        <a:bodyPr/>
        <a:lstStyle/>
        <a:p>
          <a:r>
            <a:rPr lang="sr-Latn-BA" dirty="0" smtClean="0"/>
            <a:t>Nacionalno balansno tržište je funkcionalno, dok  tržište dan unaprijed tek treba da se uspostavi. </a:t>
          </a:r>
          <a:endParaRPr lang="en-GB" dirty="0"/>
        </a:p>
      </dgm:t>
    </dgm:pt>
    <dgm:pt modelId="{C4B792EE-0617-4354-995A-4DDC80717F31}" type="parTrans" cxnId="{7AE715CC-2E66-4E22-A3AA-6667D2097003}">
      <dgm:prSet/>
      <dgm:spPr/>
      <dgm:t>
        <a:bodyPr/>
        <a:lstStyle/>
        <a:p>
          <a:endParaRPr lang="en-US"/>
        </a:p>
      </dgm:t>
    </dgm:pt>
    <dgm:pt modelId="{711AA592-9111-4B6A-ACF3-1BFE6F3457AD}" type="sibTrans" cxnId="{7AE715CC-2E66-4E22-A3AA-6667D2097003}">
      <dgm:prSet/>
      <dgm:spPr/>
      <dgm:t>
        <a:bodyPr/>
        <a:lstStyle/>
        <a:p>
          <a:endParaRPr lang="en-US"/>
        </a:p>
      </dgm:t>
    </dgm:pt>
    <dgm:pt modelId="{D527773B-0EF1-48B4-BEEA-C1B7B50F09C2}">
      <dgm:prSet/>
      <dgm:spPr/>
      <dgm:t>
        <a:bodyPr/>
        <a:lstStyle/>
        <a:p>
          <a:r>
            <a:rPr lang="sr-Latn-BA" dirty="0" smtClean="0"/>
            <a:t> Alokacije prekograničnih kapaciteta se vrše putem SEE CAO ili putem bilateralno dogovorenih aukcija na interkonektorima sa Srbijom. </a:t>
          </a:r>
          <a:endParaRPr lang="en-GB" dirty="0"/>
        </a:p>
      </dgm:t>
    </dgm:pt>
    <dgm:pt modelId="{889AC369-660A-452B-9E91-60F42C60BE1A}" type="parTrans" cxnId="{44F9ACEB-D68C-482E-9521-40DA2E2BD641}">
      <dgm:prSet/>
      <dgm:spPr/>
      <dgm:t>
        <a:bodyPr/>
        <a:lstStyle/>
        <a:p>
          <a:endParaRPr lang="en-US"/>
        </a:p>
      </dgm:t>
    </dgm:pt>
    <dgm:pt modelId="{2C954E63-3A70-41E5-9F5A-6378D94CC4FB}" type="sibTrans" cxnId="{44F9ACEB-D68C-482E-9521-40DA2E2BD641}">
      <dgm:prSet/>
      <dgm:spPr/>
      <dgm:t>
        <a:bodyPr/>
        <a:lstStyle/>
        <a:p>
          <a:endParaRPr lang="en-US"/>
        </a:p>
      </dgm:t>
    </dgm:pt>
    <dgm:pt modelId="{D24C734E-6969-4E52-8B2E-2F53FF3BFAC9}">
      <dgm:prSet/>
      <dgm:spPr/>
      <dgm:t>
        <a:bodyPr/>
        <a:lstStyle/>
        <a:p>
          <a:r>
            <a:rPr lang="sr-Latn-BA" dirty="0" smtClean="0"/>
            <a:t>Postupak je pokrenut u martu 2019</a:t>
          </a:r>
          <a:r>
            <a:rPr lang="en-GB" dirty="0" smtClean="0"/>
            <a:t>, </a:t>
          </a:r>
          <a:r>
            <a:rPr lang="en-GB" dirty="0" err="1" smtClean="0"/>
            <a:t>ugovor</a:t>
          </a:r>
          <a:r>
            <a:rPr lang="en-GB" dirty="0" smtClean="0"/>
            <a:t> </a:t>
          </a:r>
          <a:r>
            <a:rPr lang="sr-Latn-BA" dirty="0" smtClean="0"/>
            <a:t>još nije </a:t>
          </a:r>
          <a:r>
            <a:rPr lang="en-GB" dirty="0" err="1" smtClean="0"/>
            <a:t>zaklju</a:t>
          </a:r>
          <a:r>
            <a:rPr lang="sr-Latn-BA" dirty="0" smtClean="0"/>
            <a:t>č</a:t>
          </a:r>
          <a:r>
            <a:rPr lang="en-GB" dirty="0" smtClean="0"/>
            <a:t>e</a:t>
          </a:r>
          <a:r>
            <a:rPr lang="sr-Latn-BA" dirty="0" smtClean="0"/>
            <a:t>n</a:t>
          </a:r>
          <a:r>
            <a:rPr lang="en-GB" dirty="0" smtClean="0"/>
            <a:t>.</a:t>
          </a:r>
          <a:endParaRPr lang="en-GB" dirty="0"/>
        </a:p>
      </dgm:t>
    </dgm:pt>
    <dgm:pt modelId="{86A4FBB1-ED75-475C-AC37-93946B77C8C0}" type="parTrans" cxnId="{69DD0FCB-C9D3-4E5E-9069-A9E4E7925D0B}">
      <dgm:prSet/>
      <dgm:spPr/>
      <dgm:t>
        <a:bodyPr/>
        <a:lstStyle/>
        <a:p>
          <a:endParaRPr lang="en-US"/>
        </a:p>
      </dgm:t>
    </dgm:pt>
    <dgm:pt modelId="{44202817-3FD5-4FF2-BA6F-14BAB45DD08B}" type="sibTrans" cxnId="{69DD0FCB-C9D3-4E5E-9069-A9E4E7925D0B}">
      <dgm:prSet/>
      <dgm:spPr/>
      <dgm:t>
        <a:bodyPr/>
        <a:lstStyle/>
        <a:p>
          <a:endParaRPr lang="en-US"/>
        </a:p>
      </dgm:t>
    </dgm:pt>
    <dgm:pt modelId="{AA3AF84B-DF1E-401B-BE1C-980BD46B684D}">
      <dgm:prSet/>
      <dgm:spPr/>
      <dgm:t>
        <a:bodyPr/>
        <a:lstStyle/>
        <a:p>
          <a:r>
            <a:rPr lang="sr-Latn-BA" dirty="0" smtClean="0"/>
            <a:t>Maloprodajne cijene nisu regulisane, osim za ugrožene kupce, a na osnovu referentne tržišne cijene, do izbora snabdjevača u konkurentskom postupku. </a:t>
          </a:r>
          <a:endParaRPr lang="en-GB" dirty="0"/>
        </a:p>
      </dgm:t>
    </dgm:pt>
    <dgm:pt modelId="{866E70DD-E3A9-491C-B9A9-AA1AA11EB826}" type="parTrans" cxnId="{B4DA61D3-C698-43AD-BDE8-1DC4E068E640}">
      <dgm:prSet/>
      <dgm:spPr/>
    </dgm:pt>
    <dgm:pt modelId="{DF56C704-85AA-46A8-AA05-9D2FB64475CA}" type="sibTrans" cxnId="{B4DA61D3-C698-43AD-BDE8-1DC4E068E640}">
      <dgm:prSet/>
      <dgm:spPr/>
    </dgm:pt>
    <dgm:pt modelId="{4C12E334-7B89-4A27-9720-061D3F9315AE}" type="pres">
      <dgm:prSet presAssocID="{A445E8AD-8E5C-43E3-8E1C-2FF8FBD3C719}" presName="Name0" presStyleCnt="0">
        <dgm:presLayoutVars>
          <dgm:dir/>
          <dgm:animLvl val="lvl"/>
          <dgm:resizeHandles val="exact"/>
        </dgm:presLayoutVars>
      </dgm:prSet>
      <dgm:spPr/>
      <dgm:t>
        <a:bodyPr/>
        <a:lstStyle/>
        <a:p>
          <a:endParaRPr lang="en-US"/>
        </a:p>
      </dgm:t>
    </dgm:pt>
    <dgm:pt modelId="{EC23A34E-0DB0-4234-A5A5-81C33305B74A}" type="pres">
      <dgm:prSet presAssocID="{60E53DB7-41D5-4F32-B8C8-2D3338C0F9F3}" presName="composite" presStyleCnt="0"/>
      <dgm:spPr/>
    </dgm:pt>
    <dgm:pt modelId="{CAE50F11-C0E0-4F48-AA66-BDB57D41BBB2}" type="pres">
      <dgm:prSet presAssocID="{60E53DB7-41D5-4F32-B8C8-2D3338C0F9F3}" presName="parTx" presStyleLbl="alignNode1" presStyleIdx="0" presStyleCnt="5">
        <dgm:presLayoutVars>
          <dgm:chMax val="0"/>
          <dgm:chPref val="0"/>
          <dgm:bulletEnabled val="1"/>
        </dgm:presLayoutVars>
      </dgm:prSet>
      <dgm:spPr/>
      <dgm:t>
        <a:bodyPr/>
        <a:lstStyle/>
        <a:p>
          <a:endParaRPr lang="en-US"/>
        </a:p>
      </dgm:t>
    </dgm:pt>
    <dgm:pt modelId="{73463BE5-0367-49AD-94C3-8032689245DD}" type="pres">
      <dgm:prSet presAssocID="{60E53DB7-41D5-4F32-B8C8-2D3338C0F9F3}" presName="desTx" presStyleLbl="alignAccFollowNode1" presStyleIdx="0" presStyleCnt="5">
        <dgm:presLayoutVars>
          <dgm:bulletEnabled val="1"/>
        </dgm:presLayoutVars>
      </dgm:prSet>
      <dgm:spPr/>
      <dgm:t>
        <a:bodyPr/>
        <a:lstStyle/>
        <a:p>
          <a:endParaRPr lang="en-US"/>
        </a:p>
      </dgm:t>
    </dgm:pt>
    <dgm:pt modelId="{9D7F64CA-4B65-4C69-A8FE-27ED8F203596}" type="pres">
      <dgm:prSet presAssocID="{8B756ABC-811A-458C-80E9-1FD7A68958EC}" presName="space" presStyleCnt="0"/>
      <dgm:spPr/>
    </dgm:pt>
    <dgm:pt modelId="{18E08123-0330-403A-ADAA-371EC3D7EF87}" type="pres">
      <dgm:prSet presAssocID="{C5778302-0191-4BA4-A717-7F386A2CBE76}" presName="composite" presStyleCnt="0"/>
      <dgm:spPr/>
    </dgm:pt>
    <dgm:pt modelId="{67F43361-993B-40A7-8EE6-460FD00C2A88}" type="pres">
      <dgm:prSet presAssocID="{C5778302-0191-4BA4-A717-7F386A2CBE76}" presName="parTx" presStyleLbl="alignNode1" presStyleIdx="1" presStyleCnt="5">
        <dgm:presLayoutVars>
          <dgm:chMax val="0"/>
          <dgm:chPref val="0"/>
          <dgm:bulletEnabled val="1"/>
        </dgm:presLayoutVars>
      </dgm:prSet>
      <dgm:spPr/>
      <dgm:t>
        <a:bodyPr/>
        <a:lstStyle/>
        <a:p>
          <a:endParaRPr lang="en-US"/>
        </a:p>
      </dgm:t>
    </dgm:pt>
    <dgm:pt modelId="{B73516A5-A955-405C-81AD-719BEBAB1A2D}" type="pres">
      <dgm:prSet presAssocID="{C5778302-0191-4BA4-A717-7F386A2CBE76}" presName="desTx" presStyleLbl="alignAccFollowNode1" presStyleIdx="1" presStyleCnt="5">
        <dgm:presLayoutVars>
          <dgm:bulletEnabled val="1"/>
        </dgm:presLayoutVars>
      </dgm:prSet>
      <dgm:spPr/>
      <dgm:t>
        <a:bodyPr/>
        <a:lstStyle/>
        <a:p>
          <a:endParaRPr lang="en-US"/>
        </a:p>
      </dgm:t>
    </dgm:pt>
    <dgm:pt modelId="{C40EF820-F475-4EDF-B4CF-C5693E5A78F1}" type="pres">
      <dgm:prSet presAssocID="{43A53DC2-39BC-4D63-8CAE-72D949D1096E}" presName="space" presStyleCnt="0"/>
      <dgm:spPr/>
    </dgm:pt>
    <dgm:pt modelId="{EFE7FAF8-4561-45D5-8221-E73AC04E4AAF}" type="pres">
      <dgm:prSet presAssocID="{06A7A7F1-6A35-4563-96B1-4E9349CAECE4}" presName="composite" presStyleCnt="0"/>
      <dgm:spPr/>
    </dgm:pt>
    <dgm:pt modelId="{1A29E594-85F8-4235-B0E7-3E44E0251850}" type="pres">
      <dgm:prSet presAssocID="{06A7A7F1-6A35-4563-96B1-4E9349CAECE4}" presName="parTx" presStyleLbl="alignNode1" presStyleIdx="2" presStyleCnt="5">
        <dgm:presLayoutVars>
          <dgm:chMax val="0"/>
          <dgm:chPref val="0"/>
          <dgm:bulletEnabled val="1"/>
        </dgm:presLayoutVars>
      </dgm:prSet>
      <dgm:spPr/>
      <dgm:t>
        <a:bodyPr/>
        <a:lstStyle/>
        <a:p>
          <a:endParaRPr lang="en-US"/>
        </a:p>
      </dgm:t>
    </dgm:pt>
    <dgm:pt modelId="{FDC51C24-987C-428E-BA9B-68195DA8B293}" type="pres">
      <dgm:prSet presAssocID="{06A7A7F1-6A35-4563-96B1-4E9349CAECE4}" presName="desTx" presStyleLbl="alignAccFollowNode1" presStyleIdx="2" presStyleCnt="5">
        <dgm:presLayoutVars>
          <dgm:bulletEnabled val="1"/>
        </dgm:presLayoutVars>
      </dgm:prSet>
      <dgm:spPr/>
      <dgm:t>
        <a:bodyPr/>
        <a:lstStyle/>
        <a:p>
          <a:endParaRPr lang="en-US"/>
        </a:p>
      </dgm:t>
    </dgm:pt>
    <dgm:pt modelId="{EFC34694-3CBF-4FE9-8031-0D25659DB5DD}" type="pres">
      <dgm:prSet presAssocID="{1EEBF172-0056-4F60-B5DE-E008D63910C0}" presName="space" presStyleCnt="0"/>
      <dgm:spPr/>
    </dgm:pt>
    <dgm:pt modelId="{44ECF2EC-0744-4B0D-82C1-B81106E77B34}" type="pres">
      <dgm:prSet presAssocID="{3235C621-A9CA-4C4F-9581-651EF01A07B4}" presName="composite" presStyleCnt="0"/>
      <dgm:spPr/>
    </dgm:pt>
    <dgm:pt modelId="{26F0F376-E690-47A4-BEDB-4FA98DFF74F0}" type="pres">
      <dgm:prSet presAssocID="{3235C621-A9CA-4C4F-9581-651EF01A07B4}" presName="parTx" presStyleLbl="alignNode1" presStyleIdx="3" presStyleCnt="5">
        <dgm:presLayoutVars>
          <dgm:chMax val="0"/>
          <dgm:chPref val="0"/>
          <dgm:bulletEnabled val="1"/>
        </dgm:presLayoutVars>
      </dgm:prSet>
      <dgm:spPr/>
      <dgm:t>
        <a:bodyPr/>
        <a:lstStyle/>
        <a:p>
          <a:endParaRPr lang="en-US"/>
        </a:p>
      </dgm:t>
    </dgm:pt>
    <dgm:pt modelId="{8E34007B-DD9A-44D4-AC5C-44764F105DDF}" type="pres">
      <dgm:prSet presAssocID="{3235C621-A9CA-4C4F-9581-651EF01A07B4}" presName="desTx" presStyleLbl="alignAccFollowNode1" presStyleIdx="3" presStyleCnt="5">
        <dgm:presLayoutVars>
          <dgm:bulletEnabled val="1"/>
        </dgm:presLayoutVars>
      </dgm:prSet>
      <dgm:spPr/>
      <dgm:t>
        <a:bodyPr/>
        <a:lstStyle/>
        <a:p>
          <a:endParaRPr lang="en-US"/>
        </a:p>
      </dgm:t>
    </dgm:pt>
    <dgm:pt modelId="{A5DD7DCA-5093-4A57-AEF0-73AED80413BD}" type="pres">
      <dgm:prSet presAssocID="{843930CC-9E00-4ABF-8C9F-9FE7D1CE2316}" presName="space" presStyleCnt="0"/>
      <dgm:spPr/>
    </dgm:pt>
    <dgm:pt modelId="{0CDD8F9C-4BAD-41EB-9F95-583CCFBD6752}" type="pres">
      <dgm:prSet presAssocID="{48FDEA87-ABD8-4406-B09F-186BF5B8572C}" presName="composite" presStyleCnt="0"/>
      <dgm:spPr/>
    </dgm:pt>
    <dgm:pt modelId="{FD203690-13A7-4D26-9772-1F3FC6716B2A}" type="pres">
      <dgm:prSet presAssocID="{48FDEA87-ABD8-4406-B09F-186BF5B8572C}" presName="parTx" presStyleLbl="alignNode1" presStyleIdx="4" presStyleCnt="5">
        <dgm:presLayoutVars>
          <dgm:chMax val="0"/>
          <dgm:chPref val="0"/>
          <dgm:bulletEnabled val="1"/>
        </dgm:presLayoutVars>
      </dgm:prSet>
      <dgm:spPr/>
      <dgm:t>
        <a:bodyPr/>
        <a:lstStyle/>
        <a:p>
          <a:endParaRPr lang="en-US"/>
        </a:p>
      </dgm:t>
    </dgm:pt>
    <dgm:pt modelId="{A75F3789-2CAA-4F03-A786-D01A86F7A830}" type="pres">
      <dgm:prSet presAssocID="{48FDEA87-ABD8-4406-B09F-186BF5B8572C}" presName="desTx" presStyleLbl="alignAccFollowNode1" presStyleIdx="4" presStyleCnt="5">
        <dgm:presLayoutVars>
          <dgm:bulletEnabled val="1"/>
        </dgm:presLayoutVars>
      </dgm:prSet>
      <dgm:spPr/>
      <dgm:t>
        <a:bodyPr/>
        <a:lstStyle/>
        <a:p>
          <a:endParaRPr lang="en-US"/>
        </a:p>
      </dgm:t>
    </dgm:pt>
  </dgm:ptLst>
  <dgm:cxnLst>
    <dgm:cxn modelId="{71E7E367-2B30-4122-A56A-90D0612A7704}" type="presOf" srcId="{22E02598-E5FA-4193-8EFB-68B7DA18498A}" destId="{73463BE5-0367-49AD-94C3-8032689245DD}" srcOrd="0" destOrd="0" presId="urn:microsoft.com/office/officeart/2005/8/layout/hList1"/>
    <dgm:cxn modelId="{7AE715CC-2E66-4E22-A3AA-6667D2097003}" srcId="{06A7A7F1-6A35-4563-96B1-4E9349CAECE4}" destId="{498076D4-E9A7-4EE5-AED5-F4149D9325D7}" srcOrd="1" destOrd="0" parTransId="{C4B792EE-0617-4354-995A-4DDC80717F31}" sibTransId="{711AA592-9111-4B6A-ACF3-1BFE6F3457AD}"/>
    <dgm:cxn modelId="{69DD0FCB-C9D3-4E5E-9069-A9E4E7925D0B}" srcId="{3235C621-A9CA-4C4F-9581-651EF01A07B4}" destId="{D24C734E-6969-4E52-8B2E-2F53FF3BFAC9}" srcOrd="2" destOrd="0" parTransId="{86A4FBB1-ED75-475C-AC37-93946B77C8C0}" sibTransId="{44202817-3FD5-4FF2-BA6F-14BAB45DD08B}"/>
    <dgm:cxn modelId="{18B55941-3C69-4167-86C6-FB925EE46BD8}" srcId="{06A7A7F1-6A35-4563-96B1-4E9349CAECE4}" destId="{80503F52-95C8-4BA3-A7E7-CD2E39C8A02B}" srcOrd="2" destOrd="0" parTransId="{632620E0-69D6-4175-B5E4-0C210A80E1D7}" sibTransId="{E2132D75-DE52-424B-8917-167BAE2C0143}"/>
    <dgm:cxn modelId="{A92D2CFC-4E3E-4749-8753-13FBC170D89B}" type="presOf" srcId="{06A7A7F1-6A35-4563-96B1-4E9349CAECE4}" destId="{1A29E594-85F8-4235-B0E7-3E44E0251850}" srcOrd="0" destOrd="0" presId="urn:microsoft.com/office/officeart/2005/8/layout/hList1"/>
    <dgm:cxn modelId="{80429454-E7E7-4EF9-8FBE-301ED06E92F9}" type="presOf" srcId="{48FDEA87-ABD8-4406-B09F-186BF5B8572C}" destId="{FD203690-13A7-4D26-9772-1F3FC6716B2A}" srcOrd="0" destOrd="0" presId="urn:microsoft.com/office/officeart/2005/8/layout/hList1"/>
    <dgm:cxn modelId="{61485B7F-1611-43E3-B6A4-D7F2FDDF0969}" srcId="{C5778302-0191-4BA4-A717-7F386A2CBE76}" destId="{3FFCACA5-476D-4BE1-A903-559C6CB92C35}" srcOrd="0" destOrd="0" parTransId="{AFCF1DEF-90D3-46E7-9A74-381C380615B1}" sibTransId="{15FB6614-0BB4-42B5-9D32-3865795CD909}"/>
    <dgm:cxn modelId="{DCC920B9-23B4-4F40-BBF2-607E0FC4A5EE}" type="presOf" srcId="{80503F52-95C8-4BA3-A7E7-CD2E39C8A02B}" destId="{FDC51C24-987C-428E-BA9B-68195DA8B293}" srcOrd="0" destOrd="2" presId="urn:microsoft.com/office/officeart/2005/8/layout/hList1"/>
    <dgm:cxn modelId="{624430E7-7773-401B-8CC9-DFB32B426907}" srcId="{48FDEA87-ABD8-4406-B09F-186BF5B8572C}" destId="{7CF48207-562D-4951-9801-4911AA921AAD}" srcOrd="1" destOrd="0" parTransId="{8FAA5D0D-CD74-4364-A24B-F348ABD57CD0}" sibTransId="{DFBF94D9-7F9D-4949-9208-DE9D738D608F}"/>
    <dgm:cxn modelId="{CFE735A3-502C-40D8-9D59-FC7A4503C71C}" srcId="{A445E8AD-8E5C-43E3-8E1C-2FF8FBD3C719}" destId="{C5778302-0191-4BA4-A717-7F386A2CBE76}" srcOrd="1" destOrd="0" parTransId="{153ADFCF-3D53-4A39-BC1E-CB4A6FD98C69}" sibTransId="{43A53DC2-39BC-4D63-8CAE-72D949D1096E}"/>
    <dgm:cxn modelId="{F83CEE01-D1C4-4E63-B7E0-AF1248BA73CB}" srcId="{A445E8AD-8E5C-43E3-8E1C-2FF8FBD3C719}" destId="{48FDEA87-ABD8-4406-B09F-186BF5B8572C}" srcOrd="4" destOrd="0" parTransId="{D50BC2EC-07F2-4662-BEEE-1666ACA7ECF5}" sibTransId="{38F5824E-21D1-4142-900E-A9254E58C1B0}"/>
    <dgm:cxn modelId="{056F2A05-94A0-44F9-B3BA-9F45568912D1}" srcId="{48FDEA87-ABD8-4406-B09F-186BF5B8572C}" destId="{4EC210A2-E98B-4556-8F57-FF4C8B223701}" srcOrd="0" destOrd="0" parTransId="{85A6A009-E63B-4530-A5EA-7632A90B7E33}" sibTransId="{E17E1F5B-6314-4EBD-9F54-AACCAE4746B7}"/>
    <dgm:cxn modelId="{BB9205ED-EA11-4C71-9111-CDDBBEA1E55F}" srcId="{60E53DB7-41D5-4F32-B8C8-2D3338C0F9F3}" destId="{C1B278B6-4BDB-4B2B-9934-BA52CB00327B}" srcOrd="1" destOrd="0" parTransId="{27D64EDC-B6EF-4502-AFB8-DC4E7C90DFCC}" sibTransId="{C9260A12-1D23-4A04-8EEA-585F0A1ADB25}"/>
    <dgm:cxn modelId="{DB1DD12C-2107-44AF-BC2D-539F9FAB8F94}" type="presOf" srcId="{C1B278B6-4BDB-4B2B-9934-BA52CB00327B}" destId="{73463BE5-0367-49AD-94C3-8032689245DD}" srcOrd="0" destOrd="1" presId="urn:microsoft.com/office/officeart/2005/8/layout/hList1"/>
    <dgm:cxn modelId="{992F374D-6DFA-406E-A22F-B14A16531BFB}" type="presOf" srcId="{A445E8AD-8E5C-43E3-8E1C-2FF8FBD3C719}" destId="{4C12E334-7B89-4A27-9720-061D3F9315AE}" srcOrd="0" destOrd="0" presId="urn:microsoft.com/office/officeart/2005/8/layout/hList1"/>
    <dgm:cxn modelId="{0D8FDEED-69AB-4CF3-9C2A-1BE480093760}" type="presOf" srcId="{4EC210A2-E98B-4556-8F57-FF4C8B223701}" destId="{A75F3789-2CAA-4F03-A786-D01A86F7A830}" srcOrd="0" destOrd="0" presId="urn:microsoft.com/office/officeart/2005/8/layout/hList1"/>
    <dgm:cxn modelId="{EF6AB626-73D8-41FF-85CB-D9FA6428A576}" type="presOf" srcId="{005EB655-7B35-4E8D-85D1-A4FA96C334AD}" destId="{B73516A5-A955-405C-81AD-719BEBAB1A2D}" srcOrd="0" destOrd="2" presId="urn:microsoft.com/office/officeart/2005/8/layout/hList1"/>
    <dgm:cxn modelId="{B2D01EDD-EC70-413D-B55B-42085A5E9288}" type="presOf" srcId="{3235C621-A9CA-4C4F-9581-651EF01A07B4}" destId="{26F0F376-E690-47A4-BEDB-4FA98DFF74F0}" srcOrd="0" destOrd="0" presId="urn:microsoft.com/office/officeart/2005/8/layout/hList1"/>
    <dgm:cxn modelId="{B89651C7-F0F3-401A-B1DF-A663F9D6480A}" type="presOf" srcId="{3FFCACA5-476D-4BE1-A903-559C6CB92C35}" destId="{B73516A5-A955-405C-81AD-719BEBAB1A2D}" srcOrd="0" destOrd="0" presId="urn:microsoft.com/office/officeart/2005/8/layout/hList1"/>
    <dgm:cxn modelId="{8E3BC389-469B-4EE5-AD1E-10C75A79F8A0}" srcId="{60E53DB7-41D5-4F32-B8C8-2D3338C0F9F3}" destId="{22E02598-E5FA-4193-8EFB-68B7DA18498A}" srcOrd="0" destOrd="0" parTransId="{23BB341C-DFFF-46C8-A711-0D7B7FE4233F}" sibTransId="{C54D120A-9D91-4346-979F-F37CE301C5AA}"/>
    <dgm:cxn modelId="{5192C34F-3BFF-48F0-A592-EA40FE8A7E0A}" type="presOf" srcId="{C5778302-0191-4BA4-A717-7F386A2CBE76}" destId="{67F43361-993B-40A7-8EE6-460FD00C2A88}" srcOrd="0" destOrd="0" presId="urn:microsoft.com/office/officeart/2005/8/layout/hList1"/>
    <dgm:cxn modelId="{44F9ACEB-D68C-482E-9521-40DA2E2BD641}" srcId="{C5778302-0191-4BA4-A717-7F386A2CBE76}" destId="{D527773B-0EF1-48B4-BEEA-C1B7B50F09C2}" srcOrd="1" destOrd="0" parTransId="{889AC369-660A-452B-9E91-60F42C60BE1A}" sibTransId="{2C954E63-3A70-41E5-9F5A-6378D94CC4FB}"/>
    <dgm:cxn modelId="{16907910-3B97-4ACF-81CD-E753A88D677E}" type="presOf" srcId="{7CF48207-562D-4951-9801-4911AA921AAD}" destId="{A75F3789-2CAA-4F03-A786-D01A86F7A830}" srcOrd="0" destOrd="1" presId="urn:microsoft.com/office/officeart/2005/8/layout/hList1"/>
    <dgm:cxn modelId="{CA31D685-8E2F-435C-A2A8-35907BF5A47F}" type="presOf" srcId="{60E53DB7-41D5-4F32-B8C8-2D3338C0F9F3}" destId="{CAE50F11-C0E0-4F48-AA66-BDB57D41BBB2}" srcOrd="0" destOrd="0" presId="urn:microsoft.com/office/officeart/2005/8/layout/hList1"/>
    <dgm:cxn modelId="{F9E8CA4A-A109-4B73-A5EE-76F82329D32C}" srcId="{3235C621-A9CA-4C4F-9581-651EF01A07B4}" destId="{D5B3DA76-34A6-4CD3-8033-7D7709C3E384}" srcOrd="0" destOrd="0" parTransId="{87008C35-D597-4A1F-85FF-A6D926E729B6}" sibTransId="{200E04D1-D41D-49EA-8233-F6607402CC2E}"/>
    <dgm:cxn modelId="{6E598B3E-9E51-43B0-A401-6E780DE13783}" type="presOf" srcId="{D24C734E-6969-4E52-8B2E-2F53FF3BFAC9}" destId="{8E34007B-DD9A-44D4-AC5C-44764F105DDF}" srcOrd="0" destOrd="2" presId="urn:microsoft.com/office/officeart/2005/8/layout/hList1"/>
    <dgm:cxn modelId="{55085CE3-412C-4127-A31C-4C4C8A61C9CE}" type="presOf" srcId="{D5B3DA76-34A6-4CD3-8033-7D7709C3E384}" destId="{8E34007B-DD9A-44D4-AC5C-44764F105DDF}" srcOrd="0" destOrd="0" presId="urn:microsoft.com/office/officeart/2005/8/layout/hList1"/>
    <dgm:cxn modelId="{72DBD7DD-891E-4EE7-97D7-A9D94A1A4576}" srcId="{06A7A7F1-6A35-4563-96B1-4E9349CAECE4}" destId="{FEE86222-972E-4D6C-8FEB-18F27E066871}" srcOrd="0" destOrd="0" parTransId="{4B63F1CC-FDC0-45A6-822B-65A1343A2B80}" sibTransId="{5AC16DA8-1F2F-4BCB-883F-43FCBE0F701B}"/>
    <dgm:cxn modelId="{CA842199-3942-4E2B-9A24-3D848131086A}" srcId="{A445E8AD-8E5C-43E3-8E1C-2FF8FBD3C719}" destId="{3235C621-A9CA-4C4F-9581-651EF01A07B4}" srcOrd="3" destOrd="0" parTransId="{5FD07528-AA5E-46CF-957C-A954BD83F1CE}" sibTransId="{843930CC-9E00-4ABF-8C9F-9FE7D1CE2316}"/>
    <dgm:cxn modelId="{164254DD-BDAF-4372-9B9F-6C30BA480EAD}" srcId="{A445E8AD-8E5C-43E3-8E1C-2FF8FBD3C719}" destId="{60E53DB7-41D5-4F32-B8C8-2D3338C0F9F3}" srcOrd="0" destOrd="0" parTransId="{E2376D90-A8B2-4115-B682-820C815EE36C}" sibTransId="{8B756ABC-811A-458C-80E9-1FD7A68958EC}"/>
    <dgm:cxn modelId="{AC22442E-2C21-4A11-A00F-58440E536D54}" type="presOf" srcId="{D527773B-0EF1-48B4-BEEA-C1B7B50F09C2}" destId="{B73516A5-A955-405C-81AD-719BEBAB1A2D}" srcOrd="0" destOrd="1" presId="urn:microsoft.com/office/officeart/2005/8/layout/hList1"/>
    <dgm:cxn modelId="{07881B44-16AB-4AFD-A307-962BD647927F}" type="presOf" srcId="{498076D4-E9A7-4EE5-AED5-F4149D9325D7}" destId="{FDC51C24-987C-428E-BA9B-68195DA8B293}" srcOrd="0" destOrd="1" presId="urn:microsoft.com/office/officeart/2005/8/layout/hList1"/>
    <dgm:cxn modelId="{46D17427-D273-446C-8F86-27F1B6F61449}" srcId="{A445E8AD-8E5C-43E3-8E1C-2FF8FBD3C719}" destId="{06A7A7F1-6A35-4563-96B1-4E9349CAECE4}" srcOrd="2" destOrd="0" parTransId="{9567DA67-B4B3-43CA-884D-389574D38919}" sibTransId="{1EEBF172-0056-4F60-B5DE-E008D63910C0}"/>
    <dgm:cxn modelId="{E44AFBB7-58C4-47BB-8781-0E5600ACBC1A}" srcId="{C5778302-0191-4BA4-A717-7F386A2CBE76}" destId="{005EB655-7B35-4E8D-85D1-A4FA96C334AD}" srcOrd="2" destOrd="0" parTransId="{B1AE3DA9-D2CA-4D7A-AA08-8C20E39BE368}" sibTransId="{2D6ED9C6-B360-48BC-99C0-5DB98943DC87}"/>
    <dgm:cxn modelId="{64B08B76-F6E5-45D2-A9AF-0C9F27253298}" type="presOf" srcId="{AA3AF84B-DF1E-401B-BE1C-980BD46B684D}" destId="{8E34007B-DD9A-44D4-AC5C-44764F105DDF}" srcOrd="0" destOrd="1" presId="urn:microsoft.com/office/officeart/2005/8/layout/hList1"/>
    <dgm:cxn modelId="{3E55D1E0-90CB-4090-AAE2-69843AEFF83D}" type="presOf" srcId="{FEE86222-972E-4D6C-8FEB-18F27E066871}" destId="{FDC51C24-987C-428E-BA9B-68195DA8B293}" srcOrd="0" destOrd="0" presId="urn:microsoft.com/office/officeart/2005/8/layout/hList1"/>
    <dgm:cxn modelId="{B4DA61D3-C698-43AD-BDE8-1DC4E068E640}" srcId="{3235C621-A9CA-4C4F-9581-651EF01A07B4}" destId="{AA3AF84B-DF1E-401B-BE1C-980BD46B684D}" srcOrd="1" destOrd="0" parTransId="{866E70DD-E3A9-491C-B9A9-AA1AA11EB826}" sibTransId="{DF56C704-85AA-46A8-AA05-9D2FB64475CA}"/>
    <dgm:cxn modelId="{82B39153-41C6-4B08-A0E5-6DD49E97B3B6}" type="presParOf" srcId="{4C12E334-7B89-4A27-9720-061D3F9315AE}" destId="{EC23A34E-0DB0-4234-A5A5-81C33305B74A}" srcOrd="0" destOrd="0" presId="urn:microsoft.com/office/officeart/2005/8/layout/hList1"/>
    <dgm:cxn modelId="{56AE88F7-C3A4-4F6F-9B54-F9E36B84A46C}" type="presParOf" srcId="{EC23A34E-0DB0-4234-A5A5-81C33305B74A}" destId="{CAE50F11-C0E0-4F48-AA66-BDB57D41BBB2}" srcOrd="0" destOrd="0" presId="urn:microsoft.com/office/officeart/2005/8/layout/hList1"/>
    <dgm:cxn modelId="{18548390-13B0-4E04-B2DF-87AC73917066}" type="presParOf" srcId="{EC23A34E-0DB0-4234-A5A5-81C33305B74A}" destId="{73463BE5-0367-49AD-94C3-8032689245DD}" srcOrd="1" destOrd="0" presId="urn:microsoft.com/office/officeart/2005/8/layout/hList1"/>
    <dgm:cxn modelId="{00905F91-291D-4596-8F56-F57703726741}" type="presParOf" srcId="{4C12E334-7B89-4A27-9720-061D3F9315AE}" destId="{9D7F64CA-4B65-4C69-A8FE-27ED8F203596}" srcOrd="1" destOrd="0" presId="urn:microsoft.com/office/officeart/2005/8/layout/hList1"/>
    <dgm:cxn modelId="{364D59C7-7503-436A-B8A9-46DBDF44805B}" type="presParOf" srcId="{4C12E334-7B89-4A27-9720-061D3F9315AE}" destId="{18E08123-0330-403A-ADAA-371EC3D7EF87}" srcOrd="2" destOrd="0" presId="urn:microsoft.com/office/officeart/2005/8/layout/hList1"/>
    <dgm:cxn modelId="{1208A313-ADBD-4E20-874A-E4D59B5FAE95}" type="presParOf" srcId="{18E08123-0330-403A-ADAA-371EC3D7EF87}" destId="{67F43361-993B-40A7-8EE6-460FD00C2A88}" srcOrd="0" destOrd="0" presId="urn:microsoft.com/office/officeart/2005/8/layout/hList1"/>
    <dgm:cxn modelId="{6DB5540F-F2EE-49F4-9CC3-9F877889FB58}" type="presParOf" srcId="{18E08123-0330-403A-ADAA-371EC3D7EF87}" destId="{B73516A5-A955-405C-81AD-719BEBAB1A2D}" srcOrd="1" destOrd="0" presId="urn:microsoft.com/office/officeart/2005/8/layout/hList1"/>
    <dgm:cxn modelId="{942627DA-8691-4B20-A5EE-04811E3836C3}" type="presParOf" srcId="{4C12E334-7B89-4A27-9720-061D3F9315AE}" destId="{C40EF820-F475-4EDF-B4CF-C5693E5A78F1}" srcOrd="3" destOrd="0" presId="urn:microsoft.com/office/officeart/2005/8/layout/hList1"/>
    <dgm:cxn modelId="{496A42B0-D8A6-4B87-B074-93A8B91C93A5}" type="presParOf" srcId="{4C12E334-7B89-4A27-9720-061D3F9315AE}" destId="{EFE7FAF8-4561-45D5-8221-E73AC04E4AAF}" srcOrd="4" destOrd="0" presId="urn:microsoft.com/office/officeart/2005/8/layout/hList1"/>
    <dgm:cxn modelId="{56E3F336-0F9A-4FED-9E2D-881C044AF8EC}" type="presParOf" srcId="{EFE7FAF8-4561-45D5-8221-E73AC04E4AAF}" destId="{1A29E594-85F8-4235-B0E7-3E44E0251850}" srcOrd="0" destOrd="0" presId="urn:microsoft.com/office/officeart/2005/8/layout/hList1"/>
    <dgm:cxn modelId="{A62E6614-10B3-4972-BCEA-4A12A8284BBD}" type="presParOf" srcId="{EFE7FAF8-4561-45D5-8221-E73AC04E4AAF}" destId="{FDC51C24-987C-428E-BA9B-68195DA8B293}" srcOrd="1" destOrd="0" presId="urn:microsoft.com/office/officeart/2005/8/layout/hList1"/>
    <dgm:cxn modelId="{8BBDEF9D-49DB-4C22-BB00-8E97FE4C8168}" type="presParOf" srcId="{4C12E334-7B89-4A27-9720-061D3F9315AE}" destId="{EFC34694-3CBF-4FE9-8031-0D25659DB5DD}" srcOrd="5" destOrd="0" presId="urn:microsoft.com/office/officeart/2005/8/layout/hList1"/>
    <dgm:cxn modelId="{CF8FA7E6-1614-44DE-BB4D-0B2B0D83D783}" type="presParOf" srcId="{4C12E334-7B89-4A27-9720-061D3F9315AE}" destId="{44ECF2EC-0744-4B0D-82C1-B81106E77B34}" srcOrd="6" destOrd="0" presId="urn:microsoft.com/office/officeart/2005/8/layout/hList1"/>
    <dgm:cxn modelId="{34BAE2C5-8AE6-4FDB-8992-6897500D7117}" type="presParOf" srcId="{44ECF2EC-0744-4B0D-82C1-B81106E77B34}" destId="{26F0F376-E690-47A4-BEDB-4FA98DFF74F0}" srcOrd="0" destOrd="0" presId="urn:microsoft.com/office/officeart/2005/8/layout/hList1"/>
    <dgm:cxn modelId="{315A2946-DA20-4CBF-8ADB-97BBE5EBE24E}" type="presParOf" srcId="{44ECF2EC-0744-4B0D-82C1-B81106E77B34}" destId="{8E34007B-DD9A-44D4-AC5C-44764F105DDF}" srcOrd="1" destOrd="0" presId="urn:microsoft.com/office/officeart/2005/8/layout/hList1"/>
    <dgm:cxn modelId="{84C70AA2-57C3-4744-B5B6-ABC61F7809D0}" type="presParOf" srcId="{4C12E334-7B89-4A27-9720-061D3F9315AE}" destId="{A5DD7DCA-5093-4A57-AEF0-73AED80413BD}" srcOrd="7" destOrd="0" presId="urn:microsoft.com/office/officeart/2005/8/layout/hList1"/>
    <dgm:cxn modelId="{3F292175-B373-4699-807E-4E93FBB4EC27}" type="presParOf" srcId="{4C12E334-7B89-4A27-9720-061D3F9315AE}" destId="{0CDD8F9C-4BAD-41EB-9F95-583CCFBD6752}" srcOrd="8" destOrd="0" presId="urn:microsoft.com/office/officeart/2005/8/layout/hList1"/>
    <dgm:cxn modelId="{8DC4A99F-462D-4C08-8232-7A42F61920BA}" type="presParOf" srcId="{0CDD8F9C-4BAD-41EB-9F95-583CCFBD6752}" destId="{FD203690-13A7-4D26-9772-1F3FC6716B2A}" srcOrd="0" destOrd="0" presId="urn:microsoft.com/office/officeart/2005/8/layout/hList1"/>
    <dgm:cxn modelId="{8A5C9653-DCF1-431C-9F91-D9E33BEA6BA2}" type="presParOf" srcId="{0CDD8F9C-4BAD-41EB-9F95-583CCFBD6752}" destId="{A75F3789-2CAA-4F03-A786-D01A86F7A830}"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50F11-C0E0-4F48-AA66-BDB57D41BBB2}">
      <dsp:nvSpPr>
        <dsp:cNvPr id="0" name=""/>
        <dsp:cNvSpPr/>
      </dsp:nvSpPr>
      <dsp:spPr>
        <a:xfrm>
          <a:off x="3950" y="136374"/>
          <a:ext cx="1514282" cy="45391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en-GB" sz="1300" kern="1200" smtClean="0"/>
            <a:t>Ra</a:t>
          </a:r>
          <a:r>
            <a:rPr lang="sr-Latn-BA" sz="1300" kern="1200" smtClean="0"/>
            <a:t>zdvajanje</a:t>
          </a:r>
          <a:endParaRPr lang="en-US" sz="1300" kern="1200" dirty="0"/>
        </a:p>
      </dsp:txBody>
      <dsp:txXfrm>
        <a:off x="3950" y="136374"/>
        <a:ext cx="1514282" cy="453913"/>
      </dsp:txXfrm>
    </dsp:sp>
    <dsp:sp modelId="{73463BE5-0367-49AD-94C3-8032689245DD}">
      <dsp:nvSpPr>
        <dsp:cNvPr id="0" name=""/>
        <dsp:cNvSpPr/>
      </dsp:nvSpPr>
      <dsp:spPr>
        <a:xfrm>
          <a:off x="3950" y="590287"/>
          <a:ext cx="1514282" cy="375361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sr-Latn-BA" sz="1300" kern="1200" dirty="0" smtClean="0"/>
            <a:t>Operator prenosnog sistema je uslovno certikovan u skladu sa mišljenjem Sekretarijata, do izmjene Zakona. </a:t>
          </a:r>
          <a:endParaRPr lang="en-GB" sz="1300" kern="1200" dirty="0"/>
        </a:p>
        <a:p>
          <a:pPr marL="114300" lvl="1" indent="-114300" algn="l" defTabSz="577850">
            <a:lnSpc>
              <a:spcPct val="90000"/>
            </a:lnSpc>
            <a:spcBef>
              <a:spcPct val="0"/>
            </a:spcBef>
            <a:spcAft>
              <a:spcPct val="15000"/>
            </a:spcAft>
            <a:buChar char="••"/>
          </a:pPr>
          <a:r>
            <a:rPr lang="sr-Latn-BA" sz="1300" kern="1200" dirty="0" smtClean="0"/>
            <a:t>Operator distributivnog sistema je razdvojen u skladu sa uslovima Trećeg energetskog paketa.</a:t>
          </a:r>
          <a:endParaRPr lang="en-GB" sz="1300" kern="1200" dirty="0"/>
        </a:p>
      </dsp:txBody>
      <dsp:txXfrm>
        <a:off x="3950" y="590287"/>
        <a:ext cx="1514282" cy="3753615"/>
      </dsp:txXfrm>
    </dsp:sp>
    <dsp:sp modelId="{67F43361-993B-40A7-8EE6-460FD00C2A88}">
      <dsp:nvSpPr>
        <dsp:cNvPr id="0" name=""/>
        <dsp:cNvSpPr/>
      </dsp:nvSpPr>
      <dsp:spPr>
        <a:xfrm>
          <a:off x="1730231" y="136374"/>
          <a:ext cx="1514282" cy="453913"/>
        </a:xfrm>
        <a:prstGeom prst="rect">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sr-Latn-BA" sz="1300" kern="1200" smtClean="0"/>
            <a:t>Pristup treće strane</a:t>
          </a:r>
          <a:endParaRPr lang="en-GB" sz="1300" kern="1200"/>
        </a:p>
      </dsp:txBody>
      <dsp:txXfrm>
        <a:off x="1730231" y="136374"/>
        <a:ext cx="1514282" cy="453913"/>
      </dsp:txXfrm>
    </dsp:sp>
    <dsp:sp modelId="{B73516A5-A955-405C-81AD-719BEBAB1A2D}">
      <dsp:nvSpPr>
        <dsp:cNvPr id="0" name=""/>
        <dsp:cNvSpPr/>
      </dsp:nvSpPr>
      <dsp:spPr>
        <a:xfrm>
          <a:off x="1730231" y="590287"/>
          <a:ext cx="1514282" cy="3753615"/>
        </a:xfrm>
        <a:prstGeom prst="rect">
          <a:avLst/>
        </a:prstGeom>
        <a:solidFill>
          <a:schemeClr val="accent4">
            <a:tint val="40000"/>
            <a:alpha val="90000"/>
            <a:hueOff val="-986426"/>
            <a:satOff val="5539"/>
            <a:lumOff val="352"/>
            <a:alphaOff val="0"/>
          </a:schemeClr>
        </a:solidFill>
        <a:ln w="25400" cap="flat" cmpd="sng" algn="ctr">
          <a:solidFill>
            <a:schemeClr val="accent4">
              <a:tint val="40000"/>
              <a:alpha val="90000"/>
              <a:hueOff val="-986426"/>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sr-Latn-BA" sz="1300" kern="1200" dirty="0" smtClean="0"/>
            <a:t>Pristup treće strane zasniva se na objavljenim tarifama.</a:t>
          </a:r>
          <a:endParaRPr lang="en-GB" sz="1300" kern="1200" dirty="0"/>
        </a:p>
        <a:p>
          <a:pPr marL="114300" lvl="1" indent="-114300" algn="l" defTabSz="577850">
            <a:lnSpc>
              <a:spcPct val="90000"/>
            </a:lnSpc>
            <a:spcBef>
              <a:spcPct val="0"/>
            </a:spcBef>
            <a:spcAft>
              <a:spcPct val="15000"/>
            </a:spcAft>
            <a:buChar char="••"/>
          </a:pPr>
          <a:r>
            <a:rPr lang="sr-Latn-BA" sz="1300" kern="1200" dirty="0" smtClean="0"/>
            <a:t> Alokacije prekograničnih kapaciteta se vrše putem SEE CAO ili putem bilateralno dogovorenih aukcija na interkonektorima sa Srbijom. </a:t>
          </a:r>
          <a:endParaRPr lang="en-GB" sz="1300" kern="1200" dirty="0"/>
        </a:p>
        <a:p>
          <a:pPr marL="114300" lvl="1" indent="-114300" algn="l" defTabSz="577850">
            <a:lnSpc>
              <a:spcPct val="90000"/>
            </a:lnSpc>
            <a:spcBef>
              <a:spcPct val="0"/>
            </a:spcBef>
            <a:spcAft>
              <a:spcPct val="15000"/>
            </a:spcAft>
            <a:buChar char="••"/>
          </a:pPr>
          <a:r>
            <a:rPr lang="sr-Latn-BA" sz="1300" kern="1200" dirty="0" smtClean="0"/>
            <a:t>Mrežna pravila za priključenje su usvojena Uredbom Vlade.</a:t>
          </a:r>
          <a:endParaRPr lang="en-GB" sz="1300" kern="1200" dirty="0"/>
        </a:p>
      </dsp:txBody>
      <dsp:txXfrm>
        <a:off x="1730231" y="590287"/>
        <a:ext cx="1514282" cy="3753615"/>
      </dsp:txXfrm>
    </dsp:sp>
    <dsp:sp modelId="{1A29E594-85F8-4235-B0E7-3E44E0251850}">
      <dsp:nvSpPr>
        <dsp:cNvPr id="0" name=""/>
        <dsp:cNvSpPr/>
      </dsp:nvSpPr>
      <dsp:spPr>
        <a:xfrm>
          <a:off x="3456513" y="136374"/>
          <a:ext cx="1514282" cy="453913"/>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sr-Latn-BA" sz="1300" kern="1200" smtClean="0"/>
            <a:t>Veleprodajno tržište</a:t>
          </a:r>
          <a:endParaRPr lang="en-GB" sz="1300" kern="1200"/>
        </a:p>
      </dsp:txBody>
      <dsp:txXfrm>
        <a:off x="3456513" y="136374"/>
        <a:ext cx="1514282" cy="453913"/>
      </dsp:txXfrm>
    </dsp:sp>
    <dsp:sp modelId="{FDC51C24-987C-428E-BA9B-68195DA8B293}">
      <dsp:nvSpPr>
        <dsp:cNvPr id="0" name=""/>
        <dsp:cNvSpPr/>
      </dsp:nvSpPr>
      <dsp:spPr>
        <a:xfrm>
          <a:off x="3456513" y="590287"/>
          <a:ext cx="1514282" cy="3753615"/>
        </a:xfrm>
        <a:prstGeom prst="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sr-Latn-BA" sz="1300" kern="1200" dirty="0" smtClean="0"/>
            <a:t>Veleprodajne cijene su u potpunosti dereguliane. </a:t>
          </a:r>
          <a:endParaRPr lang="en-GB" sz="1300" kern="1200" dirty="0"/>
        </a:p>
        <a:p>
          <a:pPr marL="114300" lvl="1" indent="-114300" algn="l" defTabSz="577850">
            <a:lnSpc>
              <a:spcPct val="90000"/>
            </a:lnSpc>
            <a:spcBef>
              <a:spcPct val="0"/>
            </a:spcBef>
            <a:spcAft>
              <a:spcPct val="15000"/>
            </a:spcAft>
            <a:buChar char="••"/>
          </a:pPr>
          <a:r>
            <a:rPr lang="sr-Latn-BA" sz="1300" kern="1200" dirty="0" smtClean="0"/>
            <a:t>Nacionalno balansno tržište je funkcionalno, dok  tržište dan unaprijed tek treba da se uspostavi. </a:t>
          </a:r>
          <a:endParaRPr lang="en-GB" sz="1300" kern="1200" dirty="0"/>
        </a:p>
        <a:p>
          <a:pPr marL="114300" lvl="1" indent="-114300" algn="l" defTabSz="577850">
            <a:lnSpc>
              <a:spcPct val="90000"/>
            </a:lnSpc>
            <a:spcBef>
              <a:spcPct val="0"/>
            </a:spcBef>
            <a:spcAft>
              <a:spcPct val="15000"/>
            </a:spcAft>
            <a:buChar char="••"/>
          </a:pPr>
          <a:r>
            <a:rPr lang="sr-Latn-BA" sz="1300" kern="1200" dirty="0" smtClean="0"/>
            <a:t>Crna Gora je još uvijek jedina članica EnZ u kojoj nije potrebna licenca za trgovinu  na veleprodajnom tržištu. </a:t>
          </a:r>
          <a:endParaRPr lang="en-GB" sz="1300" kern="1200" dirty="0"/>
        </a:p>
      </dsp:txBody>
      <dsp:txXfrm>
        <a:off x="3456513" y="590287"/>
        <a:ext cx="1514282" cy="3753615"/>
      </dsp:txXfrm>
    </dsp:sp>
    <dsp:sp modelId="{26F0F376-E690-47A4-BEDB-4FA98DFF74F0}">
      <dsp:nvSpPr>
        <dsp:cNvPr id="0" name=""/>
        <dsp:cNvSpPr/>
      </dsp:nvSpPr>
      <dsp:spPr>
        <a:xfrm>
          <a:off x="5182795" y="136374"/>
          <a:ext cx="1514282" cy="453913"/>
        </a:xfrm>
        <a:prstGeom prst="rect">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sr-Latn-BA" sz="1300" kern="1200" smtClean="0"/>
            <a:t>Maloprodajno tržište</a:t>
          </a:r>
          <a:endParaRPr lang="en-GB" sz="1300" kern="1200"/>
        </a:p>
      </dsp:txBody>
      <dsp:txXfrm>
        <a:off x="5182795" y="136374"/>
        <a:ext cx="1514282" cy="453913"/>
      </dsp:txXfrm>
    </dsp:sp>
    <dsp:sp modelId="{8E34007B-DD9A-44D4-AC5C-44764F105DDF}">
      <dsp:nvSpPr>
        <dsp:cNvPr id="0" name=""/>
        <dsp:cNvSpPr/>
      </dsp:nvSpPr>
      <dsp:spPr>
        <a:xfrm>
          <a:off x="5182795" y="590287"/>
          <a:ext cx="1514282" cy="3753615"/>
        </a:xfrm>
        <a:prstGeom prst="rect">
          <a:avLst/>
        </a:prstGeom>
        <a:solidFill>
          <a:schemeClr val="accent4">
            <a:tint val="40000"/>
            <a:alpha val="90000"/>
            <a:hueOff val="-2959279"/>
            <a:satOff val="16618"/>
            <a:lumOff val="1056"/>
            <a:alphaOff val="0"/>
          </a:schemeClr>
        </a:solidFill>
        <a:ln w="25400" cap="flat" cmpd="sng" algn="ctr">
          <a:solidFill>
            <a:schemeClr val="accent4">
              <a:tint val="40000"/>
              <a:alpha val="90000"/>
              <a:hueOff val="-2959279"/>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sr-Latn-BA" sz="1300" kern="1200" dirty="0" smtClean="0"/>
            <a:t>Svi kupci imaju pravo da izaberu snabdjevača. </a:t>
          </a:r>
          <a:endParaRPr lang="en-GB" sz="1300" kern="1200" dirty="0"/>
        </a:p>
        <a:p>
          <a:pPr marL="114300" lvl="1" indent="-114300" algn="l" defTabSz="577850">
            <a:lnSpc>
              <a:spcPct val="90000"/>
            </a:lnSpc>
            <a:spcBef>
              <a:spcPct val="0"/>
            </a:spcBef>
            <a:spcAft>
              <a:spcPct val="15000"/>
            </a:spcAft>
            <a:buChar char="••"/>
          </a:pPr>
          <a:r>
            <a:rPr lang="sr-Latn-BA" sz="1300" kern="1200" dirty="0" smtClean="0"/>
            <a:t>Maloprodajne cijene nisu regulisane, osim za ugrožene kupce, a na osnovu referentne tržišne cijene, do izbora snabdjevača u konkurentskom postupku. </a:t>
          </a:r>
          <a:endParaRPr lang="en-GB" sz="1300" kern="1200" dirty="0"/>
        </a:p>
        <a:p>
          <a:pPr marL="114300" lvl="1" indent="-114300" algn="l" defTabSz="577850">
            <a:lnSpc>
              <a:spcPct val="90000"/>
            </a:lnSpc>
            <a:spcBef>
              <a:spcPct val="0"/>
            </a:spcBef>
            <a:spcAft>
              <a:spcPct val="15000"/>
            </a:spcAft>
            <a:buChar char="••"/>
          </a:pPr>
          <a:r>
            <a:rPr lang="sr-Latn-BA" sz="1300" kern="1200" dirty="0" smtClean="0"/>
            <a:t>Postupak je pokrenut u martu 2019</a:t>
          </a:r>
          <a:r>
            <a:rPr lang="en-GB" sz="1300" kern="1200" dirty="0" smtClean="0"/>
            <a:t>, </a:t>
          </a:r>
          <a:r>
            <a:rPr lang="en-GB" sz="1300" kern="1200" dirty="0" err="1" smtClean="0"/>
            <a:t>ugovor</a:t>
          </a:r>
          <a:r>
            <a:rPr lang="en-GB" sz="1300" kern="1200" dirty="0" smtClean="0"/>
            <a:t> </a:t>
          </a:r>
          <a:r>
            <a:rPr lang="sr-Latn-BA" sz="1300" kern="1200" dirty="0" smtClean="0"/>
            <a:t>još nije </a:t>
          </a:r>
          <a:r>
            <a:rPr lang="en-GB" sz="1300" kern="1200" dirty="0" err="1" smtClean="0"/>
            <a:t>zaklju</a:t>
          </a:r>
          <a:r>
            <a:rPr lang="sr-Latn-BA" sz="1300" kern="1200" dirty="0" smtClean="0"/>
            <a:t>č</a:t>
          </a:r>
          <a:r>
            <a:rPr lang="en-GB" sz="1300" kern="1200" dirty="0" smtClean="0"/>
            <a:t>e</a:t>
          </a:r>
          <a:r>
            <a:rPr lang="sr-Latn-BA" sz="1300" kern="1200" dirty="0" smtClean="0"/>
            <a:t>n</a:t>
          </a:r>
          <a:r>
            <a:rPr lang="en-GB" sz="1300" kern="1200" dirty="0" smtClean="0"/>
            <a:t>.</a:t>
          </a:r>
          <a:endParaRPr lang="en-GB" sz="1300" kern="1200" dirty="0"/>
        </a:p>
      </dsp:txBody>
      <dsp:txXfrm>
        <a:off x="5182795" y="590287"/>
        <a:ext cx="1514282" cy="3753615"/>
      </dsp:txXfrm>
    </dsp:sp>
    <dsp:sp modelId="{FD203690-13A7-4D26-9772-1F3FC6716B2A}">
      <dsp:nvSpPr>
        <dsp:cNvPr id="0" name=""/>
        <dsp:cNvSpPr/>
      </dsp:nvSpPr>
      <dsp:spPr>
        <a:xfrm>
          <a:off x="6909076" y="136374"/>
          <a:ext cx="1514282" cy="453913"/>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sr-Latn-BA" sz="1300" kern="1200" smtClean="0"/>
            <a:t>Regionalne integracije</a:t>
          </a:r>
          <a:endParaRPr lang="en-GB" sz="1300" kern="1200"/>
        </a:p>
      </dsp:txBody>
      <dsp:txXfrm>
        <a:off x="6909076" y="136374"/>
        <a:ext cx="1514282" cy="453913"/>
      </dsp:txXfrm>
    </dsp:sp>
    <dsp:sp modelId="{A75F3789-2CAA-4F03-A786-D01A86F7A830}">
      <dsp:nvSpPr>
        <dsp:cNvPr id="0" name=""/>
        <dsp:cNvSpPr/>
      </dsp:nvSpPr>
      <dsp:spPr>
        <a:xfrm>
          <a:off x="6909076" y="590287"/>
          <a:ext cx="1514282" cy="3753615"/>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sr-Latn-BA" sz="1300" kern="1200" dirty="0" smtClean="0"/>
            <a:t>Prekogranična razmjena balansne energije se implementira bilateralno. </a:t>
          </a:r>
          <a:endParaRPr lang="en-GB" sz="1300" kern="1200" dirty="0"/>
        </a:p>
        <a:p>
          <a:pPr marL="114300" lvl="1" indent="-114300" algn="l" defTabSz="577850">
            <a:lnSpc>
              <a:spcPct val="90000"/>
            </a:lnSpc>
            <a:spcBef>
              <a:spcPct val="0"/>
            </a:spcBef>
            <a:spcAft>
              <a:spcPct val="15000"/>
            </a:spcAft>
            <a:buChar char="••"/>
          </a:pPr>
          <a:r>
            <a:rPr lang="sr-Latn-BA" sz="1300" kern="1200" smtClean="0"/>
            <a:t>Sastavljanje tržišta (market coupling) zavisi od pokretanja berze za električnu energiju.</a:t>
          </a:r>
          <a:endParaRPr lang="en-GB" sz="1300" kern="1200"/>
        </a:p>
      </dsp:txBody>
      <dsp:txXfrm>
        <a:off x="6909076" y="590287"/>
        <a:ext cx="1514282" cy="37536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7-17T12:25:41.577"/>
    </inkml:context>
    <inkml:brush xml:id="br0">
      <inkml:brushProperty name="width" value="0.05" units="cm"/>
      <inkml:brushProperty name="height" value="0.05" units="cm"/>
    </inkml:brush>
  </inkml:definitions>
  <inkml:trace contextRef="#ctx0" brushRef="#br0">3 9 10389 0 0,'0'0'-256'0'0,"0"0"432"0"0,0 0-96 0 0,0 0 64 0 0,0 0-96 0 0,0-5-1153 0 0,-2 1-4561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9-09T10:49:56.276"/>
    </inkml:context>
    <inkml:brush xml:id="br0">
      <inkml:brushProperty name="width" value="0.05" units="cm"/>
      <inkml:brushProperty name="height" value="0.05" units="cm"/>
    </inkml:brush>
  </inkml:definitions>
  <inkml:trace contextRef="#ctx0" brushRef="#br0">0 1 6691 0 0,'0'0'-816'0'0,"0"0"-1729"0"0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pPr algn="ctr"/>
            <a:r>
              <a:rPr lang="en-US" sz="4400" b="0" strike="noStrike" spc="-1">
                <a:latin typeface="Arial"/>
              </a:rPr>
              <a:t>Click to move the slide</a:t>
            </a:r>
          </a:p>
        </p:txBody>
      </p:sp>
      <p:sp>
        <p:nvSpPr>
          <p:cNvPr id="118"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119"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120"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121"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122" name="PlaceHolder 6"/>
          <p:cNvSpPr>
            <a:spLocks noGrp="1"/>
          </p:cNvSpPr>
          <p:nvPr>
            <p:ph type="sldNum"/>
          </p:nvPr>
        </p:nvSpPr>
        <p:spPr>
          <a:xfrm>
            <a:off x="4399200" y="9555480"/>
            <a:ext cx="3372840" cy="502560"/>
          </a:xfrm>
          <a:prstGeom prst="rect">
            <a:avLst/>
          </a:prstGeom>
        </p:spPr>
        <p:txBody>
          <a:bodyPr lIns="0" tIns="0" rIns="0" bIns="0" anchor="b"/>
          <a:lstStyle/>
          <a:p>
            <a:pPr algn="r"/>
            <a:fld id="{04E120C6-56C8-4483-8138-9BC36068468E}"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226213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noRot="1" noChangeAspect="1"/>
          </p:cNvSpPr>
          <p:nvPr>
            <p:ph type="sldImg"/>
          </p:nvPr>
        </p:nvSpPr>
        <p:spPr>
          <a:xfrm>
            <a:off x="871538" y="1257300"/>
            <a:ext cx="6022975" cy="3387725"/>
          </a:xfrm>
          <a:prstGeom prst="rect">
            <a:avLst/>
          </a:prstGeom>
        </p:spPr>
      </p:sp>
      <p:sp>
        <p:nvSpPr>
          <p:cNvPr id="362" name="CustomShape 2"/>
          <p:cNvSpPr/>
          <p:nvPr/>
        </p:nvSpPr>
        <p:spPr>
          <a:xfrm>
            <a:off x="4402080" y="9553680"/>
            <a:ext cx="3361680" cy="497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de-DE" b="1" dirty="0" smtClean="0"/>
              <a:t>NREAP</a:t>
            </a:r>
            <a:r>
              <a:rPr lang="de-DE" dirty="0" smtClean="0"/>
              <a:t>- </a:t>
            </a:r>
            <a:r>
              <a:rPr lang="en-GB" sz="1200" b="0" i="0" u="none" strike="noStrike" kern="1200" baseline="0" dirty="0" smtClean="0">
                <a:solidFill>
                  <a:schemeClr val="tx1"/>
                </a:solidFill>
                <a:latin typeface="+mn-lt"/>
                <a:ea typeface="+mn-ea"/>
                <a:cs typeface="+mn-cs"/>
              </a:rPr>
              <a:t>Montenegro registered a 40% share of energy from renewable sources in 2017, surpassing its 33% target. The third progress report 2016 - 2017 on the implementation of the Renewable Energy Directive has yet to be submitted to the Secretariat</a:t>
            </a:r>
          </a:p>
          <a:p>
            <a:r>
              <a:rPr lang="en-GB" sz="1200" b="1" i="0" u="none" strike="noStrike" kern="1200" baseline="0" dirty="0" smtClean="0">
                <a:solidFill>
                  <a:schemeClr val="tx1"/>
                </a:solidFill>
                <a:latin typeface="+mn-lt"/>
                <a:ea typeface="+mn-ea"/>
                <a:cs typeface="+mn-cs"/>
              </a:rPr>
              <a:t>Support schemes: </a:t>
            </a:r>
            <a:r>
              <a:rPr lang="en-GB" sz="1200" b="0" i="0" u="none" strike="noStrike" kern="1200" baseline="0" dirty="0" smtClean="0">
                <a:solidFill>
                  <a:schemeClr val="tx1"/>
                </a:solidFill>
                <a:latin typeface="+mn-lt"/>
                <a:ea typeface="+mn-ea"/>
                <a:cs typeface="+mn-cs"/>
              </a:rPr>
              <a:t>In 2018, Montenegro launched renewable energy auctions for 200 MW of solar PV without investor support. The support for privileged producers generating electricity from renewable energy sources and high-efficiency cogeneration is based on a governmental decree setting feed-in tariffs.</a:t>
            </a:r>
          </a:p>
          <a:p>
            <a:r>
              <a:rPr lang="de-DE" sz="1200" b="1" i="0" u="none" strike="noStrike" kern="1200" baseline="0" dirty="0" smtClean="0">
                <a:solidFill>
                  <a:schemeClr val="tx1"/>
                </a:solidFill>
                <a:latin typeface="+mn-lt"/>
                <a:ea typeface="+mn-ea"/>
                <a:cs typeface="+mn-cs"/>
              </a:rPr>
              <a:t>Grid Access: </a:t>
            </a:r>
            <a:r>
              <a:rPr lang="en-GB" sz="1200" b="0" i="0" u="none" strike="noStrike" kern="1200" baseline="0" dirty="0" smtClean="0">
                <a:solidFill>
                  <a:schemeClr val="tx1"/>
                </a:solidFill>
                <a:latin typeface="+mn-lt"/>
                <a:ea typeface="+mn-ea"/>
                <a:cs typeface="+mn-cs"/>
              </a:rPr>
              <a:t>Priority access and dispatch for privileged renewable energy producers are provided in the Energy Law but not completely implemented. Clear, predictable and transparent connection timetables have to be provided to applicants. Self-consumption of electricity from renewable energy sources acknowledged in the legislation is not implemented yet.</a:t>
            </a:r>
          </a:p>
          <a:p>
            <a:r>
              <a:rPr lang="de-DE" b="1" dirty="0" smtClean="0"/>
              <a:t>Administrative procedures:</a:t>
            </a:r>
            <a:r>
              <a:rPr lang="de-DE" dirty="0" smtClean="0"/>
              <a:t> </a:t>
            </a:r>
            <a:r>
              <a:rPr lang="en-GB" sz="1200" b="0" i="0" u="none" strike="noStrike" kern="1200" baseline="0" dirty="0" smtClean="0">
                <a:solidFill>
                  <a:schemeClr val="tx1"/>
                </a:solidFill>
                <a:latin typeface="+mn-lt"/>
                <a:ea typeface="+mn-ea"/>
                <a:cs typeface="+mn-cs"/>
              </a:rPr>
              <a:t>No significant progress was registered in this reporting period. The administrative procedures for permitting, construction and licensing remain lengthy and burdensome despite several simplification rounds.</a:t>
            </a:r>
          </a:p>
          <a:p>
            <a:r>
              <a:rPr lang="en-GB" sz="1200" b="1" i="0" u="none" strike="noStrike" kern="1200" baseline="0" dirty="0" smtClean="0">
                <a:solidFill>
                  <a:schemeClr val="tx1"/>
                </a:solidFill>
                <a:latin typeface="+mn-lt"/>
                <a:ea typeface="+mn-ea"/>
                <a:cs typeface="+mn-cs"/>
              </a:rPr>
              <a:t>RES in transport: </a:t>
            </a:r>
            <a:r>
              <a:rPr lang="en-GB" sz="1200" b="0" i="0" u="none" strike="noStrike" kern="1200" baseline="0" dirty="0" smtClean="0">
                <a:solidFill>
                  <a:schemeClr val="tx1"/>
                </a:solidFill>
                <a:latin typeface="+mn-lt"/>
                <a:ea typeface="+mn-ea"/>
                <a:cs typeface="+mn-cs"/>
              </a:rPr>
              <a:t>The sustainability criteria for biofuels and </a:t>
            </a:r>
            <a:r>
              <a:rPr lang="en-GB" sz="1200" b="0" i="0" u="none" strike="noStrike" kern="1200" baseline="0" dirty="0" err="1" smtClean="0">
                <a:solidFill>
                  <a:schemeClr val="tx1"/>
                </a:solidFill>
                <a:latin typeface="+mn-lt"/>
                <a:ea typeface="+mn-ea"/>
                <a:cs typeface="+mn-cs"/>
              </a:rPr>
              <a:t>bioliquids</a:t>
            </a:r>
            <a:r>
              <a:rPr lang="en-GB" sz="1200" b="0" i="0" u="none" strike="noStrike" kern="1200" baseline="0" dirty="0" smtClean="0">
                <a:solidFill>
                  <a:schemeClr val="tx1"/>
                </a:solidFill>
                <a:latin typeface="+mn-lt"/>
                <a:ea typeface="+mn-ea"/>
                <a:cs typeface="+mn-cs"/>
              </a:rPr>
              <a:t> is transposed. However, the actual share of renewables in transport was a mere 1% in 2017. </a:t>
            </a:r>
            <a:endParaRPr lang="en-GB" dirty="0" smtClean="0"/>
          </a:p>
          <a:p>
            <a:endParaRPr lang="en-GB" dirty="0"/>
          </a:p>
        </p:txBody>
      </p:sp>
      <p:sp>
        <p:nvSpPr>
          <p:cNvPr id="4" name="Slide Number Placeholder 3"/>
          <p:cNvSpPr>
            <a:spLocks noGrp="1"/>
          </p:cNvSpPr>
          <p:nvPr>
            <p:ph type="sldNum" idx="10"/>
          </p:nvPr>
        </p:nvSpPr>
        <p:spPr/>
        <p:txBody>
          <a:bodyPr/>
          <a:lstStyle/>
          <a:p>
            <a:pPr algn="r"/>
            <a:fld id="{04E120C6-56C8-4483-8138-9BC36068468E}"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412683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State of play</a:t>
            </a:r>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MNE adopted in 2017 a Rulebook transposing the key requirements of the Monitoring Mechanism Regulation (MMR). The Annual Data Collection Plan for the inventory of GHG emissions was adopted in 2018. </a:t>
            </a:r>
          </a:p>
          <a:p>
            <a:pPr lvl="0"/>
            <a:r>
              <a:rPr lang="en-GB" sz="1200" kern="1200" dirty="0" smtClean="0">
                <a:solidFill>
                  <a:schemeClr val="tx1"/>
                </a:solidFill>
                <a:effectLst/>
                <a:latin typeface="+mn-lt"/>
                <a:ea typeface="+mn-ea"/>
                <a:cs typeface="+mn-cs"/>
              </a:rPr>
              <a:t>The Law on Protection from the Negative Impact of Climate Change was approved by the Government on 17 October 2019 - now with the Parliament for adoption. It incorporates elements of the EU ETS, the Effort Sharing Regulation and the MMR. </a:t>
            </a:r>
          </a:p>
          <a:p>
            <a:pPr lvl="0"/>
            <a:r>
              <a:rPr lang="en-GB" sz="1200" kern="1200" dirty="0" smtClean="0">
                <a:solidFill>
                  <a:schemeClr val="tx1"/>
                </a:solidFill>
                <a:effectLst/>
                <a:latin typeface="+mn-lt"/>
                <a:ea typeface="+mn-ea"/>
                <a:cs typeface="+mn-cs"/>
              </a:rPr>
              <a:t>MNE has set up a national working group on the NECP meeting regularly. A first deliverable in preparation for the Montenegrin plan was the elaboration of an Actor and Policy Mapping.</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Priorities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Significant efforts are still needed in terms of implementation. It is important to harmonize strategies and reporting requirements on climate and energy with the Recommendation on National Energy and Climate Plans (NECPs) and determine the impacts, in terms of costs and benefits, of polices and measures needed to integrate sectors.</a:t>
            </a:r>
          </a:p>
          <a:p>
            <a:pPr lvl="0"/>
            <a:r>
              <a:rPr lang="en-GB" sz="1200" kern="1200" dirty="0" smtClean="0">
                <a:solidFill>
                  <a:schemeClr val="tx1"/>
                </a:solidFill>
                <a:effectLst/>
                <a:latin typeface="+mn-lt"/>
                <a:ea typeface="+mn-ea"/>
                <a:cs typeface="+mn-cs"/>
              </a:rPr>
              <a:t>The government plans to amend the energy law to include the obligation of developing the NECP. MNE also plans to incorporate the energy strategy in the NECP by next year and streamline all related reporting requirements. </a:t>
            </a:r>
          </a:p>
          <a:p>
            <a:pPr lvl="0"/>
            <a:r>
              <a:rPr lang="en-GB" sz="1200" kern="1200" dirty="0" smtClean="0">
                <a:solidFill>
                  <a:schemeClr val="tx1"/>
                </a:solidFill>
                <a:effectLst/>
                <a:latin typeface="+mn-lt"/>
                <a:ea typeface="+mn-ea"/>
                <a:cs typeface="+mn-cs"/>
              </a:rPr>
              <a:t>The law on negative effects of climate change should be adopted by the Parliament by the end of the year.</a:t>
            </a:r>
          </a:p>
          <a:p>
            <a:endParaRPr lang="en-GB" dirty="0"/>
          </a:p>
        </p:txBody>
      </p:sp>
      <p:sp>
        <p:nvSpPr>
          <p:cNvPr id="4" name="Slide Number Placeholder 3"/>
          <p:cNvSpPr>
            <a:spLocks noGrp="1"/>
          </p:cNvSpPr>
          <p:nvPr>
            <p:ph type="sldNum" idx="10"/>
          </p:nvPr>
        </p:nvSpPr>
        <p:spPr/>
        <p:txBody>
          <a:bodyPr/>
          <a:lstStyle/>
          <a:p>
            <a:pPr algn="r"/>
            <a:fld id="{04E120C6-56C8-4483-8138-9BC36068468E}"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154475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871538" y="1257300"/>
            <a:ext cx="6022975" cy="3387725"/>
          </a:xfrm>
          <a:prstGeom prst="rect">
            <a:avLst/>
          </a:prstGeom>
        </p:spPr>
      </p:sp>
      <p:sp>
        <p:nvSpPr>
          <p:cNvPr id="386" name="CustomShape 2"/>
          <p:cNvSpPr/>
          <p:nvPr/>
        </p:nvSpPr>
        <p:spPr>
          <a:xfrm>
            <a:off x="4402080" y="9553680"/>
            <a:ext cx="3361680" cy="497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2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1"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33"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7"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8"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subTitle"/>
          </p:nvPr>
        </p:nvSpPr>
        <p:spPr>
          <a:xfrm>
            <a:off x="504000" y="1326600"/>
            <a:ext cx="9072000" cy="32886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26080"/>
            <a:ext cx="9072000" cy="4388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5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4" name="PlaceHolder 2"/>
          <p:cNvSpPr>
            <a:spLocks noGrp="1"/>
          </p:cNvSpPr>
          <p:nvPr>
            <p:ph type="subTitle"/>
          </p:nvPr>
        </p:nvSpPr>
        <p:spPr>
          <a:xfrm>
            <a:off x="504000" y="1326600"/>
            <a:ext cx="9072000" cy="32886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5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6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6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6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7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7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7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7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7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7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82" name="PlaceHolder 2"/>
          <p:cNvSpPr>
            <a:spLocks noGrp="1"/>
          </p:cNvSpPr>
          <p:nvPr>
            <p:ph type="subTitle"/>
          </p:nvPr>
        </p:nvSpPr>
        <p:spPr>
          <a:xfrm>
            <a:off x="504000" y="1326600"/>
            <a:ext cx="9072000" cy="32886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84"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8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8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6"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04000" y="226080"/>
            <a:ext cx="9072000" cy="4388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9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9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9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9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9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97"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9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1"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103"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04"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10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09"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111"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12"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13"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14"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15"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16"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26080"/>
            <a:ext cx="9072000" cy="4388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1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1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9"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26080"/>
            <a:ext cx="9072000" cy="946440"/>
          </a:xfrm>
          <a:prstGeom prst="rect">
            <a:avLst/>
          </a:prstGeom>
        </p:spPr>
        <p:txBody>
          <a:bodyPr lIns="0" tIns="0" rIns="0" bIns="0" anchor="ctr"/>
          <a:lstStyle/>
          <a:p>
            <a:pPr algn="ctr"/>
            <a:endParaRPr lang="en-US" sz="4400" b="0" strike="noStrike" spc="-1">
              <a:latin typeface="Arial"/>
            </a:endParaRPr>
          </a:p>
        </p:txBody>
      </p:sp>
      <p:sp>
        <p:nvSpPr>
          <p:cNvPr id="2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p:nvPr/>
        </p:nvPicPr>
        <p:blipFill>
          <a:blip r:embed="rId14"/>
          <a:stretch/>
        </p:blipFill>
        <p:spPr>
          <a:xfrm>
            <a:off x="360" y="0"/>
            <a:ext cx="10070640" cy="1659960"/>
          </a:xfrm>
          <a:prstGeom prst="rect">
            <a:avLst/>
          </a:prstGeom>
          <a:ln>
            <a:noFill/>
          </a:ln>
        </p:spPr>
      </p:pic>
      <p:sp>
        <p:nvSpPr>
          <p:cNvPr id="4" name="PlaceHolder 1"/>
          <p:cNvSpPr>
            <a:spLocks noGrp="1"/>
          </p:cNvSpPr>
          <p:nvPr>
            <p:ph type="title"/>
          </p:nvPr>
        </p:nvSpPr>
        <p:spPr>
          <a:xfrm>
            <a:off x="504000" y="226080"/>
            <a:ext cx="9072000" cy="946440"/>
          </a:xfrm>
          <a:prstGeom prst="rect">
            <a:avLst/>
          </a:prstGeom>
        </p:spPr>
        <p:txBody>
          <a:bodyPr lIns="0" tIns="0" rIns="0" bIns="0" anchor="ctr"/>
          <a:lstStyle/>
          <a:p>
            <a:pPr algn="ctr"/>
            <a:r>
              <a:rPr lang="en-US" sz="4400" b="0" strike="noStrike" spc="-1" dirty="0">
                <a:latin typeface="Arial"/>
              </a:rPr>
              <a:t>Click to edit the title text format</a:t>
            </a:r>
          </a:p>
        </p:txBody>
      </p:sp>
      <p:sp>
        <p:nvSpPr>
          <p:cNvPr id="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dirty="0">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dirty="0">
                <a:latin typeface="Arial"/>
              </a:rPr>
              <a:t>Second Outline Level</a:t>
            </a:r>
          </a:p>
          <a:p>
            <a:pPr marL="1296000" lvl="2" indent="-288000">
              <a:spcBef>
                <a:spcPts val="850"/>
              </a:spcBef>
              <a:buClr>
                <a:srgbClr val="000000"/>
              </a:buClr>
              <a:buSzPct val="45000"/>
              <a:buFont typeface="Wingdings" charset="2"/>
              <a:buChar char=""/>
            </a:pPr>
            <a:r>
              <a:rPr lang="en-US" sz="2400" b="0" strike="noStrike" spc="-1" dirty="0">
                <a:latin typeface="Arial"/>
              </a:rPr>
              <a:t>Third Outline Level</a:t>
            </a:r>
          </a:p>
          <a:p>
            <a:pPr marL="1728000" lvl="3" indent="-216000">
              <a:spcBef>
                <a:spcPts val="567"/>
              </a:spcBef>
              <a:buClr>
                <a:srgbClr val="000000"/>
              </a:buClr>
              <a:buSzPct val="75000"/>
              <a:buFont typeface="Symbol" charset="2"/>
              <a:buChar char=""/>
            </a:pPr>
            <a:r>
              <a:rPr lang="en-US" sz="2000" b="0" strike="noStrike" spc="-1" dirty="0">
                <a:latin typeface="Arial"/>
              </a:rPr>
              <a:t>Fourth Outline Level</a:t>
            </a:r>
          </a:p>
          <a:p>
            <a:pPr marL="2160000" lvl="4" indent="-216000">
              <a:spcBef>
                <a:spcPts val="283"/>
              </a:spcBef>
              <a:buClr>
                <a:srgbClr val="000000"/>
              </a:buClr>
              <a:buSzPct val="45000"/>
              <a:buFont typeface="Wingdings" charset="2"/>
              <a:buChar char=""/>
            </a:pPr>
            <a:r>
              <a:rPr lang="en-US" sz="2000" b="0" strike="noStrike" spc="-1" dirty="0">
                <a:latin typeface="Arial"/>
              </a:rPr>
              <a:t>Fifth Outline Level</a:t>
            </a:r>
          </a:p>
          <a:p>
            <a:pPr marL="2592000" lvl="5" indent="-216000">
              <a:spcBef>
                <a:spcPts val="283"/>
              </a:spcBef>
              <a:buClr>
                <a:srgbClr val="000000"/>
              </a:buClr>
              <a:buSzPct val="45000"/>
              <a:buFont typeface="Wingdings" charset="2"/>
              <a:buChar char=""/>
            </a:pPr>
            <a:r>
              <a:rPr lang="en-US" sz="2000" b="0" strike="noStrike" spc="-1" dirty="0">
                <a:latin typeface="Arial"/>
              </a:rPr>
              <a:t>Sixth Outline Level</a:t>
            </a:r>
          </a:p>
          <a:p>
            <a:pPr marL="3024000" lvl="6" indent="-216000">
              <a:spcBef>
                <a:spcPts val="283"/>
              </a:spcBef>
              <a:buClr>
                <a:srgbClr val="000000"/>
              </a:buClr>
              <a:buSzPct val="45000"/>
              <a:buFont typeface="Wingdings" charset="2"/>
              <a:buChar char=""/>
            </a:pPr>
            <a:r>
              <a:rPr lang="en-US" sz="2000" b="0" strike="noStrike" spc="-1" dirty="0">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FF0000"/>
          </a:solidFill>
          <a:latin typeface="Algerian" panose="04020705040A02060702" pitchFamily="8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NimbusSanL"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Picture 38"/>
          <p:cNvPicPr/>
          <p:nvPr/>
        </p:nvPicPr>
        <p:blipFill>
          <a:blip r:embed="rId14"/>
          <a:stretch/>
        </p:blipFill>
        <p:spPr>
          <a:xfrm>
            <a:off x="360" y="0"/>
            <a:ext cx="10070640" cy="1659960"/>
          </a:xfrm>
          <a:prstGeom prst="rect">
            <a:avLst/>
          </a:prstGeom>
          <a:ln>
            <a:noFill/>
          </a:ln>
        </p:spPr>
      </p:pic>
      <p:sp>
        <p:nvSpPr>
          <p:cNvPr id="40" name="PlaceHolder 1"/>
          <p:cNvSpPr>
            <a:spLocks noGrp="1"/>
          </p:cNvSpPr>
          <p:nvPr>
            <p:ph type="title"/>
          </p:nvPr>
        </p:nvSpPr>
        <p:spPr>
          <a:xfrm>
            <a:off x="504000" y="226080"/>
            <a:ext cx="9072000" cy="946440"/>
          </a:xfrm>
          <a:prstGeom prst="rect">
            <a:avLst/>
          </a:prstGeom>
        </p:spPr>
        <p:txBody>
          <a:bodyPr lIns="0" tIns="0" rIns="0" bIns="0" anchor="ctr"/>
          <a:lstStyle/>
          <a:p>
            <a:pPr algn="ctr"/>
            <a:r>
              <a:rPr lang="en-US" sz="4400" b="0" strike="noStrike" spc="-1" dirty="0">
                <a:latin typeface="Arial"/>
              </a:rPr>
              <a:t>Click to edit the title text format</a:t>
            </a:r>
          </a:p>
        </p:txBody>
      </p:sp>
      <p:sp>
        <p:nvSpPr>
          <p:cNvPr id="41"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2000" b="1" i="0" kern="1200" baseline="0">
          <a:solidFill>
            <a:schemeClr val="tx1"/>
          </a:solidFill>
          <a:latin typeface="NimbusSanL"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Picture 77"/>
          <p:cNvPicPr/>
          <p:nvPr/>
        </p:nvPicPr>
        <p:blipFill>
          <a:blip r:embed="rId14"/>
          <a:stretch/>
        </p:blipFill>
        <p:spPr>
          <a:xfrm>
            <a:off x="360" y="0"/>
            <a:ext cx="10070640" cy="1659960"/>
          </a:xfrm>
          <a:prstGeom prst="rect">
            <a:avLst/>
          </a:prstGeom>
          <a:ln>
            <a:noFill/>
          </a:ln>
        </p:spPr>
      </p:pic>
      <p:sp>
        <p:nvSpPr>
          <p:cNvPr id="79" name="PlaceHolder 1"/>
          <p:cNvSpPr>
            <a:spLocks noGrp="1"/>
          </p:cNvSpPr>
          <p:nvPr>
            <p:ph type="title"/>
          </p:nvPr>
        </p:nvSpPr>
        <p:spPr>
          <a:xfrm>
            <a:off x="504000" y="226080"/>
            <a:ext cx="9072000" cy="946440"/>
          </a:xfrm>
          <a:prstGeom prst="rect">
            <a:avLst/>
          </a:prstGeom>
        </p:spPr>
        <p:txBody>
          <a:bodyPr lIns="0" tIns="0" rIns="0" bIns="0" anchor="ctr"/>
          <a:lstStyle/>
          <a:p>
            <a:pPr algn="ctr"/>
            <a:r>
              <a:rPr lang="en-US" sz="4400" b="0" strike="noStrike" spc="-1">
                <a:latin typeface="Arial"/>
              </a:rPr>
              <a:t>Click to edit the title text format</a:t>
            </a:r>
          </a:p>
        </p:txBody>
      </p:sp>
      <p:sp>
        <p:nvSpPr>
          <p:cNvPr id="80"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wmf"/><Relationship Id="rId1" Type="http://schemas.openxmlformats.org/officeDocument/2006/relationships/slideLayout" Target="../slideLayouts/slideLayout25.xml"/><Relationship Id="rId6" Type="http://schemas.openxmlformats.org/officeDocument/2006/relationships/image" Target="../media/image16.jp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jpg"/><Relationship Id="rId7"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wmf"/><Relationship Id="rId1" Type="http://schemas.openxmlformats.org/officeDocument/2006/relationships/slideLayout" Target="../slideLayouts/slideLayout25.xml"/><Relationship Id="rId6" Type="http://schemas.openxmlformats.org/officeDocument/2006/relationships/image" Target="../media/image8.jpe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wmf"/><Relationship Id="rId1" Type="http://schemas.openxmlformats.org/officeDocument/2006/relationships/slideLayout" Target="../slideLayouts/slideLayout25.xml"/><Relationship Id="rId6" Type="http://schemas.openxmlformats.org/officeDocument/2006/relationships/image" Target="../media/image9.jpe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image" Target="../media/image4.wmf"/><Relationship Id="rId1" Type="http://schemas.openxmlformats.org/officeDocument/2006/relationships/slideLayout" Target="../slideLayouts/slideLayout25.xml"/><Relationship Id="rId6" Type="http://schemas.openxmlformats.org/officeDocument/2006/relationships/diagramData" Target="../diagrams/data1.xml"/><Relationship Id="rId5" Type="http://schemas.openxmlformats.org/officeDocument/2006/relationships/image" Target="../media/image40.sv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4.wmf"/><Relationship Id="rId1" Type="http://schemas.openxmlformats.org/officeDocument/2006/relationships/slideLayout" Target="../slideLayouts/slideLayout25.xml"/><Relationship Id="rId6" Type="http://schemas.openxmlformats.org/officeDocument/2006/relationships/image" Target="../media/image10.jpe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wmf"/><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wmf"/><Relationship Id="rId1" Type="http://schemas.openxmlformats.org/officeDocument/2006/relationships/slideLayout" Target="../slideLayouts/slideLayout25.xml"/><Relationship Id="rId6" Type="http://schemas.openxmlformats.org/officeDocument/2006/relationships/image" Target="../media/image15.jpe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wmf"/><Relationship Id="rId1" Type="http://schemas.openxmlformats.org/officeDocument/2006/relationships/slideLayout" Target="../slideLayouts/slideLayout25.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07A7EFD-393E-4BEB-8A49-A4FF3E7A3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61"/>
            <a:ext cx="10080625" cy="5670352"/>
          </a:xfrm>
          <a:prstGeom prst="rect">
            <a:avLst/>
          </a:prstGeom>
        </p:spPr>
      </p:pic>
      <p:sp>
        <p:nvSpPr>
          <p:cNvPr id="125" name="CustomShape 2"/>
          <p:cNvSpPr/>
          <p:nvPr/>
        </p:nvSpPr>
        <p:spPr>
          <a:xfrm>
            <a:off x="776880" y="964947"/>
            <a:ext cx="7925138" cy="87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err="1">
                <a:solidFill>
                  <a:srgbClr val="FDD204"/>
                </a:solidFill>
                <a:latin typeface="Arial Black" panose="020B0A04020102020204" pitchFamily="34" charset="0"/>
              </a:rPr>
              <a:t>Prezentacija</a:t>
            </a:r>
            <a:r>
              <a:rPr lang="en-US" sz="3200" b="1" spc="-1" dirty="0">
                <a:solidFill>
                  <a:srgbClr val="FDD204"/>
                </a:solidFill>
                <a:latin typeface="Arial Black" panose="020B0A04020102020204" pitchFamily="34" charset="0"/>
              </a:rPr>
              <a:t> </a:t>
            </a:r>
            <a:r>
              <a:rPr lang="en-US" sz="3200" b="1" spc="-1" dirty="0" err="1">
                <a:solidFill>
                  <a:srgbClr val="FDD204"/>
                </a:solidFill>
                <a:latin typeface="Arial Black" panose="020B0A04020102020204" pitchFamily="34" charset="0"/>
              </a:rPr>
              <a:t>stanja</a:t>
            </a:r>
            <a:r>
              <a:rPr lang="en-US" sz="3200" b="1" spc="-1" dirty="0">
                <a:solidFill>
                  <a:srgbClr val="FDD204"/>
                </a:solidFill>
                <a:latin typeface="Arial Black" panose="020B0A04020102020204" pitchFamily="34" charset="0"/>
              </a:rPr>
              <a:t> u </a:t>
            </a:r>
            <a:r>
              <a:rPr lang="en-US" sz="3200" b="1" spc="-1" dirty="0" err="1">
                <a:solidFill>
                  <a:srgbClr val="FDD204"/>
                </a:solidFill>
                <a:latin typeface="Arial Black" panose="020B0A04020102020204" pitchFamily="34" charset="0"/>
              </a:rPr>
              <a:t>evropskim</a:t>
            </a:r>
            <a:r>
              <a:rPr lang="en-US" sz="3200" b="1" spc="-1" dirty="0">
                <a:solidFill>
                  <a:srgbClr val="FDD204"/>
                </a:solidFill>
                <a:latin typeface="Arial Black" panose="020B0A04020102020204" pitchFamily="34" charset="0"/>
              </a:rPr>
              <a:t> </a:t>
            </a:r>
            <a:r>
              <a:rPr lang="en-US" sz="3200" b="1" spc="-1" dirty="0" err="1">
                <a:solidFill>
                  <a:srgbClr val="FDD204"/>
                </a:solidFill>
                <a:latin typeface="Arial Black" panose="020B0A04020102020204" pitchFamily="34" charset="0"/>
              </a:rPr>
              <a:t>integracijama</a:t>
            </a:r>
            <a:r>
              <a:rPr lang="en-US" sz="3200" b="1" spc="-1" dirty="0">
                <a:solidFill>
                  <a:srgbClr val="FDD204"/>
                </a:solidFill>
                <a:latin typeface="Arial Black" panose="020B0A04020102020204" pitchFamily="34" charset="0"/>
              </a:rPr>
              <a:t> </a:t>
            </a:r>
            <a:r>
              <a:rPr lang="en-US" sz="3200" b="1" spc="-1" dirty="0" err="1">
                <a:solidFill>
                  <a:srgbClr val="FDD204"/>
                </a:solidFill>
                <a:latin typeface="Arial Black" panose="020B0A04020102020204" pitchFamily="34" charset="0"/>
              </a:rPr>
              <a:t>Crne</a:t>
            </a:r>
            <a:r>
              <a:rPr lang="en-US" sz="3200" b="1" spc="-1" dirty="0">
                <a:solidFill>
                  <a:srgbClr val="FDD204"/>
                </a:solidFill>
                <a:latin typeface="Arial Black" panose="020B0A04020102020204" pitchFamily="34" charset="0"/>
              </a:rPr>
              <a:t> Gore </a:t>
            </a:r>
            <a:r>
              <a:rPr lang="en-US" sz="3200" b="1" spc="-1" dirty="0" err="1">
                <a:solidFill>
                  <a:srgbClr val="FDD204"/>
                </a:solidFill>
                <a:latin typeface="Arial Black" panose="020B0A04020102020204" pitchFamily="34" charset="0"/>
              </a:rPr>
              <a:t>iz</a:t>
            </a:r>
            <a:r>
              <a:rPr lang="en-US" sz="3200" b="1" spc="-1" dirty="0">
                <a:solidFill>
                  <a:srgbClr val="FDD204"/>
                </a:solidFill>
                <a:latin typeface="Arial Black" panose="020B0A04020102020204" pitchFamily="34" charset="0"/>
              </a:rPr>
              <a:t> </a:t>
            </a:r>
            <a:r>
              <a:rPr lang="en-US" sz="3200" b="1" spc="-1" dirty="0" err="1">
                <a:solidFill>
                  <a:srgbClr val="FDD204"/>
                </a:solidFill>
                <a:latin typeface="Arial Black" panose="020B0A04020102020204" pitchFamily="34" charset="0"/>
              </a:rPr>
              <a:t>oblasti</a:t>
            </a:r>
            <a:r>
              <a:rPr lang="en-US" sz="3200" b="1" spc="-1" dirty="0">
                <a:solidFill>
                  <a:srgbClr val="FDD204"/>
                </a:solidFill>
                <a:latin typeface="Arial Black" panose="020B0A04020102020204" pitchFamily="34" charset="0"/>
              </a:rPr>
              <a:t> </a:t>
            </a:r>
            <a:r>
              <a:rPr lang="en-US" sz="3200" b="1" spc="-1" dirty="0" err="1" smtClean="0">
                <a:solidFill>
                  <a:srgbClr val="FDD204"/>
                </a:solidFill>
                <a:latin typeface="Arial Black" panose="020B0A04020102020204" pitchFamily="34" charset="0"/>
              </a:rPr>
              <a:t>energetike</a:t>
            </a:r>
            <a:endParaRPr lang="en-US" sz="3200" b="1" spc="-1" dirty="0" smtClean="0">
              <a:solidFill>
                <a:srgbClr val="FDD204"/>
              </a:solidFill>
              <a:latin typeface="Arial Black" panose="020B0A04020102020204" pitchFamily="34" charset="0"/>
            </a:endParaRPr>
          </a:p>
          <a:p>
            <a:pPr>
              <a:lnSpc>
                <a:spcPct val="100000"/>
              </a:lnSpc>
            </a:pPr>
            <a:endParaRPr lang="en-US" sz="2400" spc="-1" dirty="0" smtClean="0">
              <a:solidFill>
                <a:schemeClr val="bg1"/>
              </a:solidFill>
              <a:latin typeface="Arial Black" panose="020B0A04020102020204" pitchFamily="34" charset="0"/>
            </a:endParaRPr>
          </a:p>
          <a:p>
            <a:pPr>
              <a:lnSpc>
                <a:spcPct val="100000"/>
              </a:lnSpc>
            </a:pPr>
            <a:r>
              <a:rPr lang="en-US" sz="2400" spc="-1" dirty="0" err="1" smtClean="0">
                <a:solidFill>
                  <a:schemeClr val="bg1"/>
                </a:solidFill>
                <a:latin typeface="Arial Black" panose="020B0A04020102020204" pitchFamily="34" charset="0"/>
              </a:rPr>
              <a:t>Odbor</a:t>
            </a:r>
            <a:r>
              <a:rPr lang="en-US" sz="2400" spc="-1" dirty="0" smtClean="0">
                <a:solidFill>
                  <a:schemeClr val="bg1"/>
                </a:solidFill>
                <a:latin typeface="Arial Black" panose="020B0A04020102020204" pitchFamily="34" charset="0"/>
              </a:rPr>
              <a:t> </a:t>
            </a:r>
            <a:r>
              <a:rPr lang="en-US" sz="2400" spc="-1" dirty="0" err="1">
                <a:solidFill>
                  <a:schemeClr val="bg1"/>
                </a:solidFill>
                <a:latin typeface="Arial Black" panose="020B0A04020102020204" pitchFamily="34" charset="0"/>
              </a:rPr>
              <a:t>za</a:t>
            </a:r>
            <a:r>
              <a:rPr lang="en-US" sz="2400" spc="-1" dirty="0">
                <a:solidFill>
                  <a:schemeClr val="bg1"/>
                </a:solidFill>
                <a:latin typeface="Arial Black" panose="020B0A04020102020204" pitchFamily="34" charset="0"/>
              </a:rPr>
              <a:t> </a:t>
            </a:r>
            <a:r>
              <a:rPr lang="en-US" sz="2400" spc="-1" dirty="0" err="1">
                <a:solidFill>
                  <a:schemeClr val="bg1"/>
                </a:solidFill>
                <a:latin typeface="Arial Black" panose="020B0A04020102020204" pitchFamily="34" charset="0"/>
              </a:rPr>
              <a:t>ekonomiju</a:t>
            </a:r>
            <a:r>
              <a:rPr lang="en-US" sz="2400" spc="-1" dirty="0">
                <a:solidFill>
                  <a:schemeClr val="bg1"/>
                </a:solidFill>
                <a:latin typeface="Arial Black" panose="020B0A04020102020204" pitchFamily="34" charset="0"/>
              </a:rPr>
              <a:t>, </a:t>
            </a:r>
            <a:r>
              <a:rPr lang="en-US" sz="2400" spc="-1" dirty="0" err="1">
                <a:solidFill>
                  <a:schemeClr val="bg1"/>
                </a:solidFill>
                <a:latin typeface="Arial Black" panose="020B0A04020102020204" pitchFamily="34" charset="0"/>
              </a:rPr>
              <a:t>finansije</a:t>
            </a:r>
            <a:r>
              <a:rPr lang="en-US" sz="2400" spc="-1" dirty="0">
                <a:solidFill>
                  <a:schemeClr val="bg1"/>
                </a:solidFill>
                <a:latin typeface="Arial Black" panose="020B0A04020102020204" pitchFamily="34" charset="0"/>
              </a:rPr>
              <a:t> </a:t>
            </a:r>
            <a:r>
              <a:rPr lang="en-US" sz="2400" spc="-1" dirty="0" err="1">
                <a:solidFill>
                  <a:schemeClr val="bg1"/>
                </a:solidFill>
                <a:latin typeface="Arial Black" panose="020B0A04020102020204" pitchFamily="34" charset="0"/>
              </a:rPr>
              <a:t>i</a:t>
            </a:r>
            <a:r>
              <a:rPr lang="en-US" sz="2400" spc="-1" dirty="0">
                <a:solidFill>
                  <a:schemeClr val="bg1"/>
                </a:solidFill>
                <a:latin typeface="Arial Black" panose="020B0A04020102020204" pitchFamily="34" charset="0"/>
              </a:rPr>
              <a:t> </a:t>
            </a:r>
            <a:r>
              <a:rPr lang="en-US" sz="2400" spc="-1" dirty="0" err="1">
                <a:solidFill>
                  <a:schemeClr val="bg1"/>
                </a:solidFill>
                <a:latin typeface="Arial Black" panose="020B0A04020102020204" pitchFamily="34" charset="0"/>
              </a:rPr>
              <a:t>budžet</a:t>
            </a:r>
            <a:r>
              <a:rPr lang="en-US" sz="2400" spc="-1" dirty="0">
                <a:solidFill>
                  <a:schemeClr val="bg1"/>
                </a:solidFill>
                <a:latin typeface="Arial Black" panose="020B0A04020102020204" pitchFamily="34" charset="0"/>
              </a:rPr>
              <a:t>, </a:t>
            </a:r>
            <a:r>
              <a:rPr lang="en-US" sz="2400" spc="-1" dirty="0" err="1">
                <a:solidFill>
                  <a:schemeClr val="bg1"/>
                </a:solidFill>
                <a:latin typeface="Arial Black" panose="020B0A04020102020204" pitchFamily="34" charset="0"/>
              </a:rPr>
              <a:t>Skupština</a:t>
            </a:r>
            <a:r>
              <a:rPr lang="en-US" sz="2400" spc="-1" dirty="0">
                <a:solidFill>
                  <a:schemeClr val="bg1"/>
                </a:solidFill>
                <a:latin typeface="Arial Black" panose="020B0A04020102020204" pitchFamily="34" charset="0"/>
              </a:rPr>
              <a:t> </a:t>
            </a:r>
            <a:r>
              <a:rPr lang="en-US" sz="2400" spc="-1" dirty="0" err="1">
                <a:solidFill>
                  <a:schemeClr val="bg1"/>
                </a:solidFill>
                <a:latin typeface="Arial Black" panose="020B0A04020102020204" pitchFamily="34" charset="0"/>
              </a:rPr>
              <a:t>Crne</a:t>
            </a:r>
            <a:r>
              <a:rPr lang="en-US" sz="2400" spc="-1" dirty="0">
                <a:solidFill>
                  <a:schemeClr val="bg1"/>
                </a:solidFill>
                <a:latin typeface="Arial Black" panose="020B0A04020102020204" pitchFamily="34" charset="0"/>
              </a:rPr>
              <a:t> Gore</a:t>
            </a:r>
          </a:p>
          <a:p>
            <a:pPr>
              <a:lnSpc>
                <a:spcPct val="100000"/>
              </a:lnSpc>
            </a:pPr>
            <a:endParaRPr lang="en-US" sz="3600" b="0" strike="noStrike" spc="-1" dirty="0">
              <a:latin typeface="Arial Black" panose="020B0A04020102020204" pitchFamily="34" charset="0"/>
            </a:endParaRPr>
          </a:p>
        </p:txBody>
      </p:sp>
      <p:sp>
        <p:nvSpPr>
          <p:cNvPr id="126" name="CustomShape 3"/>
          <p:cNvSpPr/>
          <p:nvPr/>
        </p:nvSpPr>
        <p:spPr>
          <a:xfrm>
            <a:off x="776880" y="3644959"/>
            <a:ext cx="246132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chemeClr val="bg1"/>
                </a:solidFill>
                <a:latin typeface="+mj-lt"/>
              </a:rPr>
              <a:t>6. </a:t>
            </a:r>
            <a:r>
              <a:rPr lang="en-US" spc="-1" dirty="0" err="1">
                <a:solidFill>
                  <a:schemeClr val="bg1"/>
                </a:solidFill>
                <a:latin typeface="+mj-lt"/>
              </a:rPr>
              <a:t>decembra</a:t>
            </a:r>
            <a:r>
              <a:rPr lang="en-US" spc="-1" dirty="0">
                <a:solidFill>
                  <a:schemeClr val="bg1"/>
                </a:solidFill>
                <a:latin typeface="+mj-lt"/>
              </a:rPr>
              <a:t> 2019</a:t>
            </a:r>
          </a:p>
          <a:p>
            <a:pPr>
              <a:lnSpc>
                <a:spcPct val="100000"/>
              </a:lnSpc>
            </a:pPr>
            <a:endParaRPr lang="en-US" sz="1800" b="0" strike="noStrike" spc="-1" dirty="0">
              <a:latin typeface="+mj-lt"/>
            </a:endParaRPr>
          </a:p>
        </p:txBody>
      </p:sp>
      <p:pic>
        <p:nvPicPr>
          <p:cNvPr id="9" name="Graphic 8">
            <a:extLst>
              <a:ext uri="{FF2B5EF4-FFF2-40B4-BE49-F238E27FC236}">
                <a16:creationId xmlns:a16="http://schemas.microsoft.com/office/drawing/2014/main" xmlns="" id="{8F39766C-D9F1-4CDA-ADFD-E6415BB305F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7520" y="-212112"/>
            <a:ext cx="2206800" cy="1119288"/>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xmlns="" id="{EEE797E4-CA67-4B34-BDD5-12E5985B842F}"/>
                  </a:ext>
                </a:extLst>
              </p14:cNvPr>
              <p14:cNvContentPartPr/>
              <p14:nvPr/>
            </p14:nvContentPartPr>
            <p14:xfrm>
              <a:off x="-264567" y="1705822"/>
              <a:ext cx="1080" cy="3240"/>
            </p14:xfrm>
          </p:contentPart>
        </mc:Choice>
        <mc:Fallback xmlns="">
          <p:pic>
            <p:nvPicPr>
              <p:cNvPr id="3" name="Ink 2">
                <a:extLst>
                  <a:ext uri="{FF2B5EF4-FFF2-40B4-BE49-F238E27FC236}">
                    <a16:creationId xmlns:a16="http://schemas.microsoft.com/office/drawing/2014/main" id="{EEE797E4-CA67-4B34-BDD5-12E5985B842F}"/>
                  </a:ext>
                </a:extLst>
              </p:cNvPr>
              <p:cNvPicPr/>
              <p:nvPr/>
            </p:nvPicPr>
            <p:blipFill>
              <a:blip r:embed="rId7"/>
              <a:stretch>
                <a:fillRect/>
              </a:stretch>
            </p:blipFill>
            <p:spPr>
              <a:xfrm>
                <a:off x="-273207" y="1696822"/>
                <a:ext cx="18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xmlns="" id="{30AE1360-1DAC-4ADF-B075-582E0C5E9D7F}"/>
                  </a:ext>
                </a:extLst>
              </p14:cNvPr>
              <p14:cNvContentPartPr/>
              <p14:nvPr/>
            </p14:nvContentPartPr>
            <p14:xfrm>
              <a:off x="978513" y="2077702"/>
              <a:ext cx="360" cy="360"/>
            </p14:xfrm>
          </p:contentPart>
        </mc:Choice>
        <mc:Fallback xmlns="">
          <p:pic>
            <p:nvPicPr>
              <p:cNvPr id="6" name="Ink 5">
                <a:extLst>
                  <a:ext uri="{FF2B5EF4-FFF2-40B4-BE49-F238E27FC236}">
                    <a16:creationId xmlns:a16="http://schemas.microsoft.com/office/drawing/2014/main" id="{30AE1360-1DAC-4ADF-B075-582E0C5E9D7F}"/>
                  </a:ext>
                </a:extLst>
              </p:cNvPr>
              <p:cNvPicPr/>
              <p:nvPr/>
            </p:nvPicPr>
            <p:blipFill>
              <a:blip r:embed="rId9"/>
              <a:stretch>
                <a:fillRect/>
              </a:stretch>
            </p:blipFill>
            <p:spPr>
              <a:xfrm>
                <a:off x="969513" y="2069062"/>
                <a:ext cx="18000" cy="18000"/>
              </a:xfrm>
              <a:prstGeom prst="rect">
                <a:avLst/>
              </a:prstGeom>
            </p:spPr>
          </p:pic>
        </mc:Fallback>
      </mc:AlternateContent>
    </p:spTree>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2"/>
          <a:stretch/>
        </p:blipFill>
        <p:spPr>
          <a:xfrm>
            <a:off x="0" y="0"/>
            <a:ext cx="10075320" cy="1565280"/>
          </a:xfrm>
          <a:prstGeom prst="rect">
            <a:avLst/>
          </a:prstGeom>
          <a:ln>
            <a:noFill/>
          </a:ln>
        </p:spPr>
      </p:pic>
      <p:pic>
        <p:nvPicPr>
          <p:cNvPr id="345" name="Picture 344"/>
          <p:cNvPicPr/>
          <p:nvPr/>
        </p:nvPicPr>
        <p:blipFill>
          <a:blip r:embed="rId3"/>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60" y="5350679"/>
            <a:ext cx="7336376" cy="454127"/>
            <a:chOff x="770760" y="5350679"/>
            <a:chExt cx="7336376" cy="454127"/>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60" y="5350679"/>
              <a:ext cx="7336376" cy="4541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rPr>
                <a:t>Sekretarijat</a:t>
              </a:r>
              <a:r>
                <a:rPr lang="en-US" sz="1000" spc="-1" dirty="0">
                  <a:solidFill>
                    <a:srgbClr val="00FFFF"/>
                  </a:solidFill>
                </a:rPr>
                <a:t> </a:t>
              </a:r>
              <a:r>
                <a:rPr lang="en-US" sz="1000" spc="-1" dirty="0" err="1">
                  <a:solidFill>
                    <a:srgbClr val="00FFFF"/>
                  </a:solidFill>
                </a:rPr>
                <a:t>Energetske</a:t>
              </a:r>
              <a:r>
                <a:rPr lang="en-US" sz="1000" spc="-1" dirty="0">
                  <a:solidFill>
                    <a:srgbClr val="00FFFF"/>
                  </a:solidFill>
                </a:rPr>
                <a:t> </a:t>
              </a:r>
              <a:r>
                <a:rPr lang="en-US" sz="1000" spc="-1" dirty="0" err="1" smtClean="0">
                  <a:solidFill>
                    <a:srgbClr val="00FFFF"/>
                  </a:solidFill>
                </a:rPr>
                <a:t>zajednice</a:t>
              </a:r>
              <a:r>
                <a:rPr lang="en-US" sz="1000" spc="-1" dirty="0" smtClean="0">
                  <a:solidFill>
                    <a:srgbClr val="00FFFF"/>
                  </a:solidFill>
                </a:rPr>
                <a:t>        </a:t>
              </a:r>
              <a:r>
                <a:rPr lang="en-US" sz="1000" spc="-1" dirty="0" err="1" smtClean="0">
                  <a:solidFill>
                    <a:srgbClr val="00FFFF"/>
                  </a:solidFill>
                </a:rPr>
                <a:t>Prezentacija</a:t>
              </a:r>
              <a:r>
                <a:rPr lang="en-US" sz="1000" spc="-1" dirty="0" smtClean="0">
                  <a:solidFill>
                    <a:srgbClr val="00FFFF"/>
                  </a:solidFill>
                </a:rPr>
                <a:t> </a:t>
              </a:r>
              <a:r>
                <a:rPr lang="en-US" sz="1000" spc="-1" dirty="0" err="1">
                  <a:solidFill>
                    <a:srgbClr val="00FFFF"/>
                  </a:solidFill>
                </a:rPr>
                <a:t>stanja</a:t>
              </a:r>
              <a:r>
                <a:rPr lang="en-US" sz="1000" spc="-1" dirty="0">
                  <a:solidFill>
                    <a:srgbClr val="00FFFF"/>
                  </a:solidFill>
                </a:rPr>
                <a:t> u </a:t>
              </a:r>
              <a:r>
                <a:rPr lang="en-US" sz="1000" spc="-1" dirty="0" err="1">
                  <a:solidFill>
                    <a:srgbClr val="00FFFF"/>
                  </a:solidFill>
                </a:rPr>
                <a:t>evropskim</a:t>
              </a:r>
              <a:r>
                <a:rPr lang="en-US" sz="1000" spc="-1" dirty="0">
                  <a:solidFill>
                    <a:srgbClr val="00FFFF"/>
                  </a:solidFill>
                </a:rPr>
                <a:t> </a:t>
              </a:r>
              <a:r>
                <a:rPr lang="en-US" sz="1000" spc="-1" dirty="0" err="1">
                  <a:solidFill>
                    <a:srgbClr val="00FFFF"/>
                  </a:solidFill>
                </a:rPr>
                <a:t>integracijama</a:t>
              </a:r>
              <a:r>
                <a:rPr lang="en-US" sz="1000" spc="-1" dirty="0">
                  <a:solidFill>
                    <a:srgbClr val="00FFFF"/>
                  </a:solidFill>
                </a:rPr>
                <a:t> </a:t>
              </a:r>
              <a:r>
                <a:rPr lang="en-US" sz="1000" spc="-1" dirty="0" err="1">
                  <a:solidFill>
                    <a:srgbClr val="00FFFF"/>
                  </a:solidFill>
                </a:rPr>
                <a:t>Crne</a:t>
              </a:r>
              <a:r>
                <a:rPr lang="en-US" sz="1000" spc="-1" dirty="0">
                  <a:solidFill>
                    <a:srgbClr val="00FFFF"/>
                  </a:solidFill>
                </a:rPr>
                <a:t> Gore </a:t>
              </a:r>
              <a:r>
                <a:rPr lang="en-US" sz="1000" spc="-1" dirty="0" err="1">
                  <a:solidFill>
                    <a:srgbClr val="00FFFF"/>
                  </a:solidFill>
                </a:rPr>
                <a:t>iz</a:t>
              </a:r>
              <a:r>
                <a:rPr lang="en-US" sz="1000" spc="-1" dirty="0">
                  <a:solidFill>
                    <a:srgbClr val="00FFFF"/>
                  </a:solidFill>
                </a:rPr>
                <a:t> </a:t>
              </a:r>
              <a:r>
                <a:rPr lang="en-US" sz="1000" spc="-1" dirty="0" err="1">
                  <a:solidFill>
                    <a:srgbClr val="00FFFF"/>
                  </a:solidFill>
                </a:rPr>
                <a:t>oblasti</a:t>
              </a:r>
              <a:r>
                <a:rPr lang="en-US" sz="1000" spc="-1" dirty="0">
                  <a:solidFill>
                    <a:srgbClr val="00FFFF"/>
                  </a:solidFill>
                </a:rPr>
                <a:t> </a:t>
              </a:r>
              <a:r>
                <a:rPr lang="en-US" sz="1000" spc="-1" dirty="0" err="1">
                  <a:solidFill>
                    <a:srgbClr val="00FFFF"/>
                  </a:solidFill>
                </a:rPr>
                <a:t>energetike</a:t>
              </a:r>
              <a:endParaRPr lang="en-US" sz="1000" spc="-1" dirty="0">
                <a:solidFill>
                  <a:srgbClr val="00FFFF"/>
                </a:solidFill>
              </a:endParaRPr>
            </a:p>
            <a:p>
              <a:pPr>
                <a:lnSpc>
                  <a:spcPct val="100000"/>
                </a:lnSpc>
              </a:pPr>
              <a:r>
                <a:rPr lang="en-US" sz="1000" b="0" strike="noStrike" spc="-1" dirty="0" smtClean="0">
                  <a:latin typeface="+mj-lt"/>
                </a:rPr>
                <a:t> </a:t>
              </a:r>
              <a:endParaRPr lang="en-US" sz="1000" b="0" strike="noStrike" spc="-1" dirty="0">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3523099" y="185995"/>
            <a:ext cx="8810987" cy="94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pc="-1" dirty="0">
                <a:solidFill>
                  <a:srgbClr val="FDD204"/>
                </a:solidFill>
              </a:rPr>
              <a:t>Životna </a:t>
            </a:r>
            <a:r>
              <a:rPr lang="en-US" sz="2800" b="1" spc="-1" dirty="0" err="1">
                <a:solidFill>
                  <a:srgbClr val="FDD204"/>
                </a:solidFill>
              </a:rPr>
              <a:t>sredina</a:t>
            </a:r>
            <a:endParaRPr lang="en-US" sz="2800" spc="-1" dirty="0"/>
          </a:p>
        </p:txBody>
      </p:sp>
      <p:sp>
        <p:nvSpPr>
          <p:cNvPr id="3" name="TextBox 2"/>
          <p:cNvSpPr txBox="1"/>
          <p:nvPr/>
        </p:nvSpPr>
        <p:spPr>
          <a:xfrm>
            <a:off x="603164" y="1101622"/>
            <a:ext cx="4947031" cy="378565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sl-SI" sz="1500" dirty="0" smtClean="0">
                <a:latin typeface="+mj-lt"/>
              </a:rPr>
              <a:t>Crna Gora</a:t>
            </a:r>
            <a:r>
              <a:rPr lang="en-GB" sz="1500" dirty="0" smtClean="0">
                <a:latin typeface="+mj-lt"/>
              </a:rPr>
              <a:t> </a:t>
            </a:r>
            <a:r>
              <a:rPr lang="en-GB" sz="1500" dirty="0" err="1">
                <a:latin typeface="+mj-lt"/>
              </a:rPr>
              <a:t>ima</a:t>
            </a:r>
            <a:r>
              <a:rPr lang="en-GB" sz="1500" dirty="0">
                <a:latin typeface="+mj-lt"/>
              </a:rPr>
              <a:t> </a:t>
            </a:r>
            <a:r>
              <a:rPr lang="en-GB" sz="1500" dirty="0" err="1">
                <a:latin typeface="+mj-lt"/>
              </a:rPr>
              <a:t>najbolje</a:t>
            </a:r>
            <a:r>
              <a:rPr lang="en-GB" sz="1500" dirty="0">
                <a:latin typeface="+mj-lt"/>
              </a:rPr>
              <a:t> </a:t>
            </a:r>
            <a:r>
              <a:rPr lang="en-GB" sz="1500" dirty="0" err="1">
                <a:latin typeface="+mj-lt"/>
              </a:rPr>
              <a:t>rezultate</a:t>
            </a:r>
            <a:r>
              <a:rPr lang="en-GB" sz="1500" dirty="0">
                <a:latin typeface="+mj-lt"/>
              </a:rPr>
              <a:t> u </a:t>
            </a:r>
            <a:r>
              <a:rPr lang="en-GB" sz="1500" dirty="0" err="1">
                <a:latin typeface="+mj-lt"/>
              </a:rPr>
              <a:t>Energetskoj</a:t>
            </a:r>
            <a:r>
              <a:rPr lang="en-GB" sz="1500" dirty="0">
                <a:latin typeface="+mj-lt"/>
              </a:rPr>
              <a:t> </a:t>
            </a:r>
            <a:r>
              <a:rPr lang="en-GB" sz="1500" dirty="0" err="1">
                <a:latin typeface="+mj-lt"/>
              </a:rPr>
              <a:t>Zajednici</a:t>
            </a:r>
            <a:r>
              <a:rPr lang="en-GB" sz="1500" dirty="0">
                <a:latin typeface="+mj-lt"/>
              </a:rPr>
              <a:t> u </a:t>
            </a:r>
            <a:r>
              <a:rPr lang="en-GB" sz="1500" dirty="0" err="1">
                <a:latin typeface="+mj-lt"/>
              </a:rPr>
              <a:t>pogledu</a:t>
            </a:r>
            <a:r>
              <a:rPr lang="en-GB" sz="1500" dirty="0">
                <a:latin typeface="+mj-lt"/>
              </a:rPr>
              <a:t> </a:t>
            </a:r>
            <a:r>
              <a:rPr lang="en-GB" sz="1500" dirty="0" err="1">
                <a:latin typeface="+mj-lt"/>
              </a:rPr>
              <a:t>usklađivanja</a:t>
            </a:r>
            <a:r>
              <a:rPr lang="en-GB" sz="1500" dirty="0">
                <a:latin typeface="+mj-lt"/>
              </a:rPr>
              <a:t> u </a:t>
            </a:r>
            <a:r>
              <a:rPr lang="en-GB" sz="1500" dirty="0" err="1">
                <a:latin typeface="+mj-lt"/>
              </a:rPr>
              <a:t>oblasti</a:t>
            </a:r>
            <a:r>
              <a:rPr lang="en-GB" sz="1500" dirty="0">
                <a:latin typeface="+mj-lt"/>
              </a:rPr>
              <a:t> </a:t>
            </a:r>
            <a:r>
              <a:rPr lang="en-GB" sz="1500" dirty="0" err="1">
                <a:latin typeface="+mj-lt"/>
              </a:rPr>
              <a:t>životne</a:t>
            </a:r>
            <a:r>
              <a:rPr lang="en-GB" sz="1500" dirty="0">
                <a:latin typeface="+mj-lt"/>
              </a:rPr>
              <a:t> </a:t>
            </a:r>
            <a:r>
              <a:rPr lang="en-GB" sz="1500" dirty="0" err="1">
                <a:latin typeface="+mj-lt"/>
              </a:rPr>
              <a:t>sredine</a:t>
            </a:r>
            <a:r>
              <a:rPr lang="en-GB" sz="1500" dirty="0">
                <a:latin typeface="+mj-lt"/>
              </a:rPr>
              <a:t>.</a:t>
            </a:r>
          </a:p>
          <a:p>
            <a:pPr marL="285750" indent="-285750">
              <a:spcBef>
                <a:spcPts val="600"/>
              </a:spcBef>
              <a:buFont typeface="Arial" panose="020B0604020202020204" pitchFamily="34" charset="0"/>
              <a:buChar char="•"/>
            </a:pPr>
            <a:r>
              <a:rPr lang="en-GB" sz="1500" dirty="0" err="1">
                <a:latin typeface="+mj-lt"/>
              </a:rPr>
              <a:t>Sekretarijat</a:t>
            </a:r>
            <a:r>
              <a:rPr lang="en-GB" sz="1500" dirty="0">
                <a:latin typeface="+mj-lt"/>
              </a:rPr>
              <a:t> </a:t>
            </a:r>
            <a:r>
              <a:rPr lang="en-GB" sz="1500" dirty="0" err="1">
                <a:latin typeface="+mj-lt"/>
              </a:rPr>
              <a:t>Energetske</a:t>
            </a:r>
            <a:r>
              <a:rPr lang="en-GB" sz="1500" dirty="0">
                <a:latin typeface="+mj-lt"/>
              </a:rPr>
              <a:t> </a:t>
            </a:r>
            <a:r>
              <a:rPr lang="en-GB" sz="1500" dirty="0" err="1">
                <a:latin typeface="+mj-lt"/>
              </a:rPr>
              <a:t>Zajednice</a:t>
            </a:r>
            <a:r>
              <a:rPr lang="en-GB" sz="1500" dirty="0">
                <a:latin typeface="+mj-lt"/>
              </a:rPr>
              <a:t> </a:t>
            </a:r>
            <a:r>
              <a:rPr lang="en-GB" sz="1500" dirty="0" err="1">
                <a:latin typeface="+mj-lt"/>
              </a:rPr>
              <a:t>ceni</a:t>
            </a:r>
            <a:r>
              <a:rPr lang="en-GB" sz="1500" dirty="0">
                <a:latin typeface="+mj-lt"/>
              </a:rPr>
              <a:t> </a:t>
            </a:r>
            <a:r>
              <a:rPr lang="en-GB" sz="1500" dirty="0" err="1">
                <a:latin typeface="+mj-lt"/>
              </a:rPr>
              <a:t>preduzete</a:t>
            </a:r>
            <a:r>
              <a:rPr lang="en-GB" sz="1500" dirty="0">
                <a:latin typeface="+mj-lt"/>
              </a:rPr>
              <a:t> </a:t>
            </a:r>
            <a:r>
              <a:rPr lang="en-GB" sz="1500" dirty="0" err="1">
                <a:latin typeface="+mj-lt"/>
              </a:rPr>
              <a:t>korake</a:t>
            </a:r>
            <a:r>
              <a:rPr lang="en-GB" sz="1500" dirty="0">
                <a:latin typeface="+mj-lt"/>
              </a:rPr>
              <a:t> u </a:t>
            </a:r>
            <a:r>
              <a:rPr lang="en-GB" sz="1500" dirty="0" err="1">
                <a:latin typeface="+mj-lt"/>
              </a:rPr>
              <a:t>protekloj</a:t>
            </a:r>
            <a:r>
              <a:rPr lang="en-GB" sz="1500" dirty="0">
                <a:latin typeface="+mj-lt"/>
              </a:rPr>
              <a:t> </a:t>
            </a:r>
            <a:r>
              <a:rPr lang="en-GB" sz="1500" dirty="0" err="1">
                <a:latin typeface="+mj-lt"/>
              </a:rPr>
              <a:t>godini</a:t>
            </a:r>
            <a:r>
              <a:rPr lang="en-GB" sz="1500" dirty="0">
                <a:latin typeface="+mj-lt"/>
              </a:rPr>
              <a:t> u </a:t>
            </a:r>
            <a:r>
              <a:rPr lang="en-GB" sz="1500" dirty="0" err="1">
                <a:latin typeface="+mj-lt"/>
              </a:rPr>
              <a:t>pogledu</a:t>
            </a:r>
            <a:r>
              <a:rPr lang="en-GB" sz="1500" dirty="0">
                <a:latin typeface="+mj-lt"/>
              </a:rPr>
              <a:t> </a:t>
            </a:r>
            <a:r>
              <a:rPr lang="en-GB" sz="1500" dirty="0" err="1">
                <a:latin typeface="+mj-lt"/>
              </a:rPr>
              <a:t>poštovanja</a:t>
            </a:r>
            <a:r>
              <a:rPr lang="en-GB" sz="1500" dirty="0">
                <a:latin typeface="+mj-lt"/>
              </a:rPr>
              <a:t> </a:t>
            </a:r>
            <a:r>
              <a:rPr lang="en-GB" sz="1500" dirty="0" err="1">
                <a:latin typeface="+mj-lt"/>
              </a:rPr>
              <a:t>uzimanja</a:t>
            </a:r>
            <a:r>
              <a:rPr lang="en-GB" sz="1500" dirty="0">
                <a:latin typeface="+mj-lt"/>
              </a:rPr>
              <a:t> </a:t>
            </a:r>
            <a:r>
              <a:rPr lang="en-GB" sz="1500" dirty="0" err="1">
                <a:latin typeface="+mj-lt"/>
              </a:rPr>
              <a:t>i</a:t>
            </a:r>
            <a:r>
              <a:rPr lang="en-GB" sz="1500" dirty="0">
                <a:latin typeface="+mj-lt"/>
              </a:rPr>
              <a:t> </a:t>
            </a:r>
            <a:r>
              <a:rPr lang="en-GB" sz="1500" dirty="0" err="1">
                <a:latin typeface="+mj-lt"/>
              </a:rPr>
              <a:t>analize</a:t>
            </a:r>
            <a:r>
              <a:rPr lang="en-GB" sz="1500" dirty="0">
                <a:latin typeface="+mj-lt"/>
              </a:rPr>
              <a:t> </a:t>
            </a:r>
            <a:r>
              <a:rPr lang="en-GB" sz="1500" dirty="0" err="1">
                <a:latin typeface="+mj-lt"/>
              </a:rPr>
              <a:t>uzoraka</a:t>
            </a:r>
            <a:r>
              <a:rPr lang="en-GB" sz="1500" dirty="0">
                <a:latin typeface="+mj-lt"/>
              </a:rPr>
              <a:t> </a:t>
            </a:r>
            <a:r>
              <a:rPr lang="en-GB" sz="1500" dirty="0" err="1">
                <a:latin typeface="+mj-lt"/>
              </a:rPr>
              <a:t>brodskih</a:t>
            </a:r>
            <a:r>
              <a:rPr lang="en-GB" sz="1500" dirty="0">
                <a:latin typeface="+mj-lt"/>
              </a:rPr>
              <a:t> </a:t>
            </a:r>
            <a:r>
              <a:rPr lang="en-GB" sz="1500" dirty="0" err="1">
                <a:latin typeface="+mj-lt"/>
              </a:rPr>
              <a:t>goriva</a:t>
            </a:r>
            <a:r>
              <a:rPr lang="en-GB" sz="1500" dirty="0">
                <a:latin typeface="+mj-lt"/>
              </a:rPr>
              <a:t>. </a:t>
            </a:r>
          </a:p>
          <a:p>
            <a:pPr marL="285750" indent="-285750">
              <a:spcBef>
                <a:spcPts val="600"/>
              </a:spcBef>
              <a:buFont typeface="Arial" panose="020B0604020202020204" pitchFamily="34" charset="0"/>
              <a:buChar char="•"/>
            </a:pPr>
            <a:r>
              <a:rPr lang="en-GB" sz="1500" dirty="0">
                <a:latin typeface="+mj-lt"/>
              </a:rPr>
              <a:t>U </a:t>
            </a:r>
            <a:r>
              <a:rPr lang="en-GB" sz="1500" dirty="0" err="1">
                <a:latin typeface="+mj-lt"/>
              </a:rPr>
              <a:t>pogledu</a:t>
            </a:r>
            <a:r>
              <a:rPr lang="en-GB" sz="1500" dirty="0">
                <a:latin typeface="+mj-lt"/>
              </a:rPr>
              <a:t> </a:t>
            </a:r>
            <a:r>
              <a:rPr lang="en-GB" sz="1500" dirty="0" err="1">
                <a:latin typeface="+mj-lt"/>
              </a:rPr>
              <a:t>primjene</a:t>
            </a:r>
            <a:r>
              <a:rPr lang="en-GB" sz="1500" dirty="0">
                <a:latin typeface="+mj-lt"/>
              </a:rPr>
              <a:t> </a:t>
            </a:r>
            <a:r>
              <a:rPr lang="en-GB" sz="1500" dirty="0" err="1">
                <a:latin typeface="+mj-lt"/>
              </a:rPr>
              <a:t>Direktive</a:t>
            </a:r>
            <a:r>
              <a:rPr lang="en-GB" sz="1500" dirty="0">
                <a:latin typeface="+mj-lt"/>
              </a:rPr>
              <a:t> o </a:t>
            </a:r>
            <a:r>
              <a:rPr lang="en-GB" sz="1500" dirty="0" err="1">
                <a:latin typeface="+mj-lt"/>
              </a:rPr>
              <a:t>velikim</a:t>
            </a:r>
            <a:r>
              <a:rPr lang="en-GB" sz="1500" dirty="0">
                <a:latin typeface="+mj-lt"/>
              </a:rPr>
              <a:t> </a:t>
            </a:r>
            <a:r>
              <a:rPr lang="en-GB" sz="1500" dirty="0" err="1">
                <a:latin typeface="+mj-lt"/>
              </a:rPr>
              <a:t>postrojenjima</a:t>
            </a:r>
            <a:r>
              <a:rPr lang="en-GB" sz="1500" dirty="0">
                <a:latin typeface="+mj-lt"/>
              </a:rPr>
              <a:t> </a:t>
            </a:r>
            <a:r>
              <a:rPr lang="en-GB" sz="1500" dirty="0" err="1">
                <a:latin typeface="+mj-lt"/>
              </a:rPr>
              <a:t>sa</a:t>
            </a:r>
            <a:r>
              <a:rPr lang="en-GB" sz="1500" dirty="0">
                <a:latin typeface="+mj-lt"/>
              </a:rPr>
              <a:t> </a:t>
            </a:r>
            <a:r>
              <a:rPr lang="en-GB" sz="1500" dirty="0" err="1">
                <a:latin typeface="+mj-lt"/>
              </a:rPr>
              <a:t>sagorevanjem</a:t>
            </a:r>
            <a:r>
              <a:rPr lang="en-GB" sz="1500" dirty="0">
                <a:latin typeface="+mj-lt"/>
              </a:rPr>
              <a:t>, TE </a:t>
            </a:r>
            <a:r>
              <a:rPr lang="en-GB" sz="1500" dirty="0" err="1">
                <a:latin typeface="+mj-lt"/>
              </a:rPr>
              <a:t>Pljevlja</a:t>
            </a:r>
            <a:r>
              <a:rPr lang="en-GB" sz="1500" dirty="0">
                <a:latin typeface="+mj-lt"/>
              </a:rPr>
              <a:t> je </a:t>
            </a:r>
            <a:r>
              <a:rPr lang="en-GB" sz="1500" dirty="0" err="1">
                <a:latin typeface="+mj-lt"/>
              </a:rPr>
              <a:t>odabrala</a:t>
            </a:r>
            <a:r>
              <a:rPr lang="en-GB" sz="1500" dirty="0">
                <a:latin typeface="+mj-lt"/>
              </a:rPr>
              <a:t> </a:t>
            </a:r>
            <a:r>
              <a:rPr lang="en-GB" sz="1500" dirty="0" err="1">
                <a:latin typeface="+mj-lt"/>
              </a:rPr>
              <a:t>tzv</a:t>
            </a:r>
            <a:r>
              <a:rPr lang="en-GB" sz="1500" dirty="0">
                <a:latin typeface="+mj-lt"/>
              </a:rPr>
              <a:t>. </a:t>
            </a:r>
            <a:r>
              <a:rPr lang="el-GR" sz="1500" dirty="0">
                <a:latin typeface="+mj-lt"/>
              </a:rPr>
              <a:t>῾</a:t>
            </a:r>
            <a:r>
              <a:rPr lang="en-GB" sz="1500" dirty="0">
                <a:latin typeface="+mj-lt"/>
              </a:rPr>
              <a:t>opt out</a:t>
            </a:r>
            <a:r>
              <a:rPr lang="el-GR" sz="1500" dirty="0">
                <a:latin typeface="+mj-lt"/>
              </a:rPr>
              <a:t>᾽ </a:t>
            </a:r>
            <a:r>
              <a:rPr lang="en-GB" sz="1500" dirty="0" err="1">
                <a:latin typeface="+mj-lt"/>
              </a:rPr>
              <a:t>opciju</a:t>
            </a:r>
            <a:r>
              <a:rPr lang="en-GB" sz="1500" dirty="0">
                <a:latin typeface="+mj-lt"/>
              </a:rPr>
              <a:t> </a:t>
            </a:r>
            <a:r>
              <a:rPr lang="en-GB" sz="1500" dirty="0" err="1">
                <a:latin typeface="+mj-lt"/>
              </a:rPr>
              <a:t>i</a:t>
            </a:r>
            <a:r>
              <a:rPr lang="en-GB" sz="1500" dirty="0">
                <a:latin typeface="+mj-lt"/>
              </a:rPr>
              <a:t> </a:t>
            </a:r>
            <a:r>
              <a:rPr lang="en-GB" sz="1500" dirty="0" err="1">
                <a:latin typeface="+mj-lt"/>
              </a:rPr>
              <a:t>na</a:t>
            </a:r>
            <a:r>
              <a:rPr lang="en-GB" sz="1500" dirty="0">
                <a:latin typeface="+mj-lt"/>
              </a:rPr>
              <a:t> </a:t>
            </a:r>
            <a:r>
              <a:rPr lang="en-GB" sz="1500" dirty="0" err="1">
                <a:latin typeface="+mj-lt"/>
              </a:rPr>
              <a:t>osnovu</a:t>
            </a:r>
            <a:r>
              <a:rPr lang="en-GB" sz="1500" dirty="0">
                <a:latin typeface="+mj-lt"/>
              </a:rPr>
              <a:t> </a:t>
            </a:r>
            <a:r>
              <a:rPr lang="en-GB" sz="1500" dirty="0" err="1">
                <a:latin typeface="+mj-lt"/>
              </a:rPr>
              <a:t>trenutnog</a:t>
            </a:r>
            <a:r>
              <a:rPr lang="en-GB" sz="1500" dirty="0">
                <a:latin typeface="+mj-lt"/>
              </a:rPr>
              <a:t> </a:t>
            </a:r>
            <a:r>
              <a:rPr lang="en-GB" sz="1500" dirty="0" err="1">
                <a:latin typeface="+mj-lt"/>
              </a:rPr>
              <a:t>režima</a:t>
            </a:r>
            <a:r>
              <a:rPr lang="en-GB" sz="1500" dirty="0">
                <a:latin typeface="+mj-lt"/>
              </a:rPr>
              <a:t> </a:t>
            </a:r>
            <a:r>
              <a:rPr lang="en-GB" sz="1500" dirty="0" err="1">
                <a:latin typeface="+mj-lt"/>
              </a:rPr>
              <a:t>rada</a:t>
            </a:r>
            <a:r>
              <a:rPr lang="en-GB" sz="1500" dirty="0">
                <a:latin typeface="+mj-lt"/>
              </a:rPr>
              <a:t>, </a:t>
            </a:r>
            <a:r>
              <a:rPr lang="en-GB" sz="1500" dirty="0" err="1">
                <a:latin typeface="+mj-lt"/>
              </a:rPr>
              <a:t>moraće</a:t>
            </a:r>
            <a:r>
              <a:rPr lang="en-GB" sz="1500" dirty="0">
                <a:latin typeface="+mj-lt"/>
              </a:rPr>
              <a:t> da se </a:t>
            </a:r>
            <a:r>
              <a:rPr lang="en-GB" sz="1500" dirty="0" err="1">
                <a:latin typeface="+mj-lt"/>
              </a:rPr>
              <a:t>zatvori</a:t>
            </a:r>
            <a:r>
              <a:rPr lang="en-GB" sz="1500" dirty="0">
                <a:latin typeface="+mj-lt"/>
              </a:rPr>
              <a:t> u </a:t>
            </a:r>
            <a:r>
              <a:rPr lang="en-GB" sz="1500" dirty="0" err="1">
                <a:latin typeface="+mj-lt"/>
              </a:rPr>
              <a:t>junu</a:t>
            </a:r>
            <a:r>
              <a:rPr lang="en-GB" sz="1500" dirty="0">
                <a:latin typeface="+mj-lt"/>
              </a:rPr>
              <a:t> 2020. </a:t>
            </a:r>
            <a:r>
              <a:rPr lang="en-GB" sz="1500" dirty="0" err="1">
                <a:latin typeface="+mj-lt"/>
              </a:rPr>
              <a:t>godine</a:t>
            </a:r>
            <a:r>
              <a:rPr lang="en-GB" sz="1500" dirty="0">
                <a:latin typeface="+mj-lt"/>
              </a:rPr>
              <a:t>.</a:t>
            </a:r>
          </a:p>
          <a:p>
            <a:pPr marL="285750" indent="-285750">
              <a:spcBef>
                <a:spcPts val="600"/>
              </a:spcBef>
              <a:buFont typeface="Arial" panose="020B0604020202020204" pitchFamily="34" charset="0"/>
              <a:buChar char="•"/>
            </a:pPr>
            <a:r>
              <a:rPr lang="en-GB" sz="1500" dirty="0">
                <a:latin typeface="+mj-lt"/>
              </a:rPr>
              <a:t>U </a:t>
            </a:r>
            <a:r>
              <a:rPr lang="en-GB" sz="1500" dirty="0" err="1">
                <a:latin typeface="+mj-lt"/>
              </a:rPr>
              <a:t>pogledu</a:t>
            </a:r>
            <a:r>
              <a:rPr lang="en-GB" sz="1500" dirty="0">
                <a:latin typeface="+mj-lt"/>
              </a:rPr>
              <a:t> </a:t>
            </a:r>
            <a:r>
              <a:rPr lang="en-GB" sz="1500" dirty="0" err="1">
                <a:latin typeface="+mj-lt"/>
              </a:rPr>
              <a:t>nedavne</a:t>
            </a:r>
            <a:r>
              <a:rPr lang="en-GB" sz="1500" dirty="0">
                <a:latin typeface="+mj-lt"/>
              </a:rPr>
              <a:t> </a:t>
            </a:r>
            <a:r>
              <a:rPr lang="en-GB" sz="1500" dirty="0" err="1">
                <a:latin typeface="+mj-lt"/>
              </a:rPr>
              <a:t>odluke</a:t>
            </a:r>
            <a:r>
              <a:rPr lang="en-GB" sz="1500" dirty="0">
                <a:latin typeface="+mj-lt"/>
              </a:rPr>
              <a:t> o </a:t>
            </a:r>
            <a:r>
              <a:rPr lang="en-GB" sz="1500" dirty="0" err="1">
                <a:latin typeface="+mj-lt"/>
              </a:rPr>
              <a:t>izboru</a:t>
            </a:r>
            <a:r>
              <a:rPr lang="en-GB" sz="1500" dirty="0">
                <a:latin typeface="+mj-lt"/>
              </a:rPr>
              <a:t> </a:t>
            </a:r>
            <a:r>
              <a:rPr lang="en-GB" sz="1500" dirty="0" err="1">
                <a:latin typeface="+mj-lt"/>
              </a:rPr>
              <a:t>uspešnog</a:t>
            </a:r>
            <a:r>
              <a:rPr lang="en-GB" sz="1500" dirty="0">
                <a:latin typeface="+mj-lt"/>
              </a:rPr>
              <a:t> </a:t>
            </a:r>
            <a:r>
              <a:rPr lang="en-GB" sz="1500" dirty="0" err="1">
                <a:latin typeface="+mj-lt"/>
              </a:rPr>
              <a:t>ponuđača</a:t>
            </a:r>
            <a:r>
              <a:rPr lang="en-GB" sz="1500" dirty="0">
                <a:latin typeface="+mj-lt"/>
              </a:rPr>
              <a:t> </a:t>
            </a:r>
            <a:r>
              <a:rPr lang="en-GB" sz="1500" dirty="0" err="1">
                <a:latin typeface="+mj-lt"/>
              </a:rPr>
              <a:t>za</a:t>
            </a:r>
            <a:r>
              <a:rPr lang="en-GB" sz="1500" dirty="0">
                <a:latin typeface="+mj-lt"/>
              </a:rPr>
              <a:t> </a:t>
            </a:r>
            <a:r>
              <a:rPr lang="en-GB" sz="1500" dirty="0" err="1">
                <a:latin typeface="+mj-lt"/>
              </a:rPr>
              <a:t>rekonstrukciju</a:t>
            </a:r>
            <a:r>
              <a:rPr lang="en-GB" sz="1500" dirty="0">
                <a:latin typeface="+mj-lt"/>
              </a:rPr>
              <a:t> </a:t>
            </a:r>
            <a:r>
              <a:rPr lang="en-GB" sz="1500" dirty="0" err="1">
                <a:latin typeface="+mj-lt"/>
              </a:rPr>
              <a:t>postrojenja</a:t>
            </a:r>
            <a:r>
              <a:rPr lang="en-GB" sz="1500" dirty="0">
                <a:latin typeface="+mj-lt"/>
              </a:rPr>
              <a:t>, </a:t>
            </a:r>
            <a:r>
              <a:rPr lang="en-GB" sz="1500" dirty="0" err="1">
                <a:latin typeface="+mj-lt"/>
              </a:rPr>
              <a:t>neophodno</a:t>
            </a:r>
            <a:r>
              <a:rPr lang="en-GB" sz="1500" dirty="0">
                <a:latin typeface="+mj-lt"/>
              </a:rPr>
              <a:t> je da se </a:t>
            </a:r>
            <a:r>
              <a:rPr lang="en-GB" sz="1500" dirty="0" err="1">
                <a:latin typeface="+mj-lt"/>
              </a:rPr>
              <a:t>obezbedi</a:t>
            </a:r>
            <a:r>
              <a:rPr lang="en-GB" sz="1500" dirty="0">
                <a:latin typeface="+mj-lt"/>
              </a:rPr>
              <a:t> </a:t>
            </a:r>
            <a:r>
              <a:rPr lang="en-GB" sz="1500" dirty="0" err="1">
                <a:latin typeface="+mj-lt"/>
              </a:rPr>
              <a:t>poštovanje</a:t>
            </a:r>
            <a:r>
              <a:rPr lang="en-GB" sz="1500" dirty="0">
                <a:latin typeface="+mj-lt"/>
              </a:rPr>
              <a:t> </a:t>
            </a:r>
            <a:r>
              <a:rPr lang="en-GB" sz="1500" dirty="0" err="1">
                <a:latin typeface="+mj-lt"/>
              </a:rPr>
              <a:t>pravila</a:t>
            </a:r>
            <a:r>
              <a:rPr lang="en-GB" sz="1500" dirty="0">
                <a:latin typeface="+mj-lt"/>
              </a:rPr>
              <a:t> o </a:t>
            </a:r>
            <a:r>
              <a:rPr lang="en-GB" sz="1500" dirty="0" err="1">
                <a:latin typeface="+mj-lt"/>
              </a:rPr>
              <a:t>strogim</a:t>
            </a:r>
            <a:r>
              <a:rPr lang="en-GB" sz="1500" dirty="0">
                <a:latin typeface="+mj-lt"/>
              </a:rPr>
              <a:t> </a:t>
            </a:r>
            <a:r>
              <a:rPr lang="en-GB" sz="1500" dirty="0" err="1">
                <a:latin typeface="+mj-lt"/>
              </a:rPr>
              <a:t>graničnim</a:t>
            </a:r>
            <a:r>
              <a:rPr lang="en-GB" sz="1500" dirty="0">
                <a:latin typeface="+mj-lt"/>
              </a:rPr>
              <a:t> </a:t>
            </a:r>
            <a:r>
              <a:rPr lang="en-GB" sz="1500" dirty="0" err="1">
                <a:latin typeface="+mj-lt"/>
              </a:rPr>
              <a:t>vrednostima</a:t>
            </a:r>
            <a:r>
              <a:rPr lang="en-GB" sz="1500" dirty="0">
                <a:latin typeface="+mj-lt"/>
              </a:rPr>
              <a:t> </a:t>
            </a:r>
            <a:r>
              <a:rPr lang="en-GB" sz="1500" dirty="0" err="1">
                <a:latin typeface="+mj-lt"/>
              </a:rPr>
              <a:t>emisija</a:t>
            </a:r>
            <a:r>
              <a:rPr lang="en-GB" sz="1500" dirty="0">
                <a:latin typeface="+mj-lt"/>
              </a:rPr>
              <a:t> </a:t>
            </a:r>
            <a:r>
              <a:rPr lang="en-GB" sz="1500" dirty="0" err="1">
                <a:latin typeface="+mj-lt"/>
              </a:rPr>
              <a:t>iz</a:t>
            </a:r>
            <a:r>
              <a:rPr lang="en-GB" sz="1500" dirty="0">
                <a:latin typeface="+mj-lt"/>
              </a:rPr>
              <a:t> </a:t>
            </a:r>
            <a:r>
              <a:rPr lang="en-GB" sz="1500" dirty="0" err="1">
                <a:latin typeface="+mj-lt"/>
              </a:rPr>
              <a:t>Direktive</a:t>
            </a:r>
            <a:r>
              <a:rPr lang="en-GB" sz="1500" dirty="0">
                <a:latin typeface="+mj-lt"/>
              </a:rPr>
              <a:t> o </a:t>
            </a:r>
            <a:r>
              <a:rPr lang="en-GB" sz="1500" dirty="0" err="1">
                <a:latin typeface="+mj-lt"/>
              </a:rPr>
              <a:t>industrijskim</a:t>
            </a:r>
            <a:r>
              <a:rPr lang="en-GB" sz="1500" dirty="0">
                <a:latin typeface="+mj-lt"/>
              </a:rPr>
              <a:t> </a:t>
            </a:r>
            <a:r>
              <a:rPr lang="en-GB" sz="1500" dirty="0" err="1">
                <a:latin typeface="+mj-lt"/>
              </a:rPr>
              <a:t>emisijama</a:t>
            </a:r>
            <a:r>
              <a:rPr lang="en-GB" sz="1500" dirty="0">
                <a:latin typeface="+mj-lt"/>
              </a:rPr>
              <a:t>.</a:t>
            </a:r>
          </a:p>
        </p:txBody>
      </p:sp>
      <p:pic>
        <p:nvPicPr>
          <p:cNvPr id="10" name="Picture 9">
            <a:extLst>
              <a:ext uri="{FF2B5EF4-FFF2-40B4-BE49-F238E27FC236}">
                <a16:creationId xmlns:a16="http://schemas.microsoft.com/office/drawing/2014/main" xmlns="" id="{5D7F331B-20B7-4D0F-8A09-36BB2659FA25}"/>
              </a:ext>
            </a:extLst>
          </p:cNvPr>
          <p:cNvPicPr>
            <a:picLocks noChangeAspect="1"/>
          </p:cNvPicPr>
          <p:nvPr/>
        </p:nvPicPr>
        <p:blipFill rotWithShape="1">
          <a:blip r:embed="rId6">
            <a:extLst>
              <a:ext uri="{28A0092B-C50C-407E-A947-70E740481C1C}">
                <a14:useLocalDpi xmlns:a14="http://schemas.microsoft.com/office/drawing/2010/main" val="0"/>
              </a:ext>
            </a:extLst>
          </a:blip>
          <a:srcRect l="63654" b="6295"/>
          <a:stretch/>
        </p:blipFill>
        <p:spPr>
          <a:xfrm>
            <a:off x="6416703" y="34734"/>
            <a:ext cx="3663922" cy="5313443"/>
          </a:xfrm>
          <a:prstGeom prst="rect">
            <a:avLst/>
          </a:prstGeom>
        </p:spPr>
      </p:pic>
    </p:spTree>
    <p:extLst>
      <p:ext uri="{BB962C8B-B14F-4D97-AF65-F5344CB8AC3E}">
        <p14:creationId xmlns:p14="http://schemas.microsoft.com/office/powerpoint/2010/main" val="1224856471"/>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3"/>
          <a:stretch/>
        </p:blipFill>
        <p:spPr>
          <a:xfrm>
            <a:off x="0" y="0"/>
            <a:ext cx="10075320" cy="1565280"/>
          </a:xfrm>
          <a:prstGeom prst="rect">
            <a:avLst/>
          </a:prstGeom>
          <a:ln>
            <a:noFill/>
          </a:ln>
        </p:spPr>
      </p:pic>
      <p:pic>
        <p:nvPicPr>
          <p:cNvPr id="345" name="Picture 344"/>
          <p:cNvPicPr/>
          <p:nvPr/>
        </p:nvPicPr>
        <p:blipFill>
          <a:blip r:embed="rId4"/>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59" y="5350680"/>
            <a:ext cx="7442512" cy="225380"/>
            <a:chOff x="770759" y="5350680"/>
            <a:chExt cx="7442512" cy="225380"/>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59" y="5350680"/>
              <a:ext cx="7442512" cy="2253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rPr>
                <a:t>Sekretarijat</a:t>
              </a:r>
              <a:r>
                <a:rPr lang="en-US" sz="1000" spc="-1" dirty="0">
                  <a:solidFill>
                    <a:srgbClr val="00FFFF"/>
                  </a:solidFill>
                </a:rPr>
                <a:t> </a:t>
              </a:r>
              <a:r>
                <a:rPr lang="en-US" sz="1000" spc="-1" dirty="0" err="1">
                  <a:solidFill>
                    <a:srgbClr val="00FFFF"/>
                  </a:solidFill>
                </a:rPr>
                <a:t>Energetske</a:t>
              </a:r>
              <a:r>
                <a:rPr lang="en-US" sz="1000" spc="-1" dirty="0">
                  <a:solidFill>
                    <a:srgbClr val="00FFFF"/>
                  </a:solidFill>
                </a:rPr>
                <a:t> </a:t>
              </a:r>
              <a:r>
                <a:rPr lang="en-US" sz="1000" spc="-1" dirty="0" err="1" smtClean="0">
                  <a:solidFill>
                    <a:srgbClr val="00FFFF"/>
                  </a:solidFill>
                </a:rPr>
                <a:t>zajednice</a:t>
              </a:r>
              <a:r>
                <a:rPr lang="en-US" sz="1000" spc="-1" dirty="0" smtClean="0">
                  <a:solidFill>
                    <a:srgbClr val="00FFFF"/>
                  </a:solidFill>
                </a:rPr>
                <a:t> </a:t>
              </a:r>
              <a:r>
                <a:rPr lang="en-US" sz="1000" b="0" strike="noStrike" spc="-1" dirty="0" smtClean="0">
                  <a:solidFill>
                    <a:srgbClr val="00FFFF"/>
                  </a:solidFill>
                  <a:latin typeface="+mj-lt"/>
                  <a:ea typeface="DejaVu Sans"/>
                </a:rPr>
                <a:t>      </a:t>
              </a:r>
              <a:r>
                <a:rPr lang="en-US" sz="1000" spc="-1" dirty="0" err="1">
                  <a:solidFill>
                    <a:srgbClr val="00FFFF"/>
                  </a:solidFill>
                  <a:latin typeface="+mj-lt"/>
                </a:rPr>
                <a:t>Prezentacija</a:t>
              </a:r>
              <a:r>
                <a:rPr lang="en-US" sz="1000" spc="-1" dirty="0">
                  <a:solidFill>
                    <a:srgbClr val="00FFFF"/>
                  </a:solidFill>
                  <a:latin typeface="+mj-lt"/>
                </a:rPr>
                <a:t> </a:t>
              </a:r>
              <a:r>
                <a:rPr lang="en-US" sz="1000" spc="-1" dirty="0" err="1">
                  <a:solidFill>
                    <a:srgbClr val="00FFFF"/>
                  </a:solidFill>
                  <a:latin typeface="+mj-lt"/>
                </a:rPr>
                <a:t>stanja</a:t>
              </a:r>
              <a:r>
                <a:rPr lang="en-US" sz="1000" spc="-1" dirty="0">
                  <a:solidFill>
                    <a:srgbClr val="00FFFF"/>
                  </a:solidFill>
                  <a:latin typeface="+mj-lt"/>
                </a:rPr>
                <a:t> u </a:t>
              </a:r>
              <a:r>
                <a:rPr lang="en-US" sz="1000" spc="-1" dirty="0" err="1">
                  <a:solidFill>
                    <a:srgbClr val="00FFFF"/>
                  </a:solidFill>
                  <a:latin typeface="+mj-lt"/>
                </a:rPr>
                <a:t>evropskim</a:t>
              </a:r>
              <a:r>
                <a:rPr lang="en-US" sz="1000" spc="-1" dirty="0">
                  <a:solidFill>
                    <a:srgbClr val="00FFFF"/>
                  </a:solidFill>
                  <a:latin typeface="+mj-lt"/>
                </a:rPr>
                <a:t> </a:t>
              </a:r>
              <a:r>
                <a:rPr lang="en-US" sz="1000" spc="-1" dirty="0" err="1">
                  <a:solidFill>
                    <a:srgbClr val="00FFFF"/>
                  </a:solidFill>
                  <a:latin typeface="+mj-lt"/>
                </a:rPr>
                <a:t>integracijama</a:t>
              </a:r>
              <a:r>
                <a:rPr lang="en-US" sz="1000" spc="-1" dirty="0">
                  <a:solidFill>
                    <a:srgbClr val="00FFFF"/>
                  </a:solidFill>
                  <a:latin typeface="+mj-lt"/>
                </a:rPr>
                <a:t> </a:t>
              </a:r>
              <a:r>
                <a:rPr lang="en-US" sz="1000" spc="-1" dirty="0" err="1">
                  <a:solidFill>
                    <a:srgbClr val="00FFFF"/>
                  </a:solidFill>
                  <a:latin typeface="+mj-lt"/>
                </a:rPr>
                <a:t>Crne</a:t>
              </a:r>
              <a:r>
                <a:rPr lang="en-US" sz="1000" spc="-1" dirty="0">
                  <a:solidFill>
                    <a:srgbClr val="00FFFF"/>
                  </a:solidFill>
                  <a:latin typeface="+mj-lt"/>
                </a:rPr>
                <a:t> Gore </a:t>
              </a:r>
              <a:r>
                <a:rPr lang="en-US" sz="1000" spc="-1" dirty="0" err="1">
                  <a:solidFill>
                    <a:srgbClr val="00FFFF"/>
                  </a:solidFill>
                  <a:latin typeface="+mj-lt"/>
                </a:rPr>
                <a:t>iz</a:t>
              </a:r>
              <a:r>
                <a:rPr lang="en-US" sz="1000" spc="-1" dirty="0">
                  <a:solidFill>
                    <a:srgbClr val="00FFFF"/>
                  </a:solidFill>
                  <a:latin typeface="+mj-lt"/>
                </a:rPr>
                <a:t> </a:t>
              </a:r>
              <a:r>
                <a:rPr lang="en-US" sz="1000" spc="-1" dirty="0" err="1">
                  <a:solidFill>
                    <a:srgbClr val="00FFFF"/>
                  </a:solidFill>
                  <a:latin typeface="+mj-lt"/>
                </a:rPr>
                <a:t>oblasti</a:t>
              </a:r>
              <a:r>
                <a:rPr lang="en-US" sz="1000" spc="-1" dirty="0">
                  <a:solidFill>
                    <a:srgbClr val="00FFFF"/>
                  </a:solidFill>
                  <a:latin typeface="+mj-lt"/>
                </a:rPr>
                <a:t> </a:t>
              </a:r>
              <a:r>
                <a:rPr lang="en-US" sz="1000" spc="-1" dirty="0" err="1">
                  <a:solidFill>
                    <a:srgbClr val="00FFFF"/>
                  </a:solidFill>
                  <a:latin typeface="+mj-lt"/>
                </a:rPr>
                <a:t>energetike</a:t>
              </a:r>
              <a:endParaRPr lang="en-US" sz="1000" spc="-1" dirty="0">
                <a:solidFill>
                  <a:srgbClr val="00FFFF"/>
                </a:solidFill>
                <a:latin typeface="+mj-lt"/>
              </a:endParaRPr>
            </a:p>
            <a:p>
              <a:pPr>
                <a:lnSpc>
                  <a:spcPct val="100000"/>
                </a:lnSpc>
              </a:pPr>
              <a:endParaRPr lang="en-US" sz="1000" spc="-1" dirty="0">
                <a:solidFill>
                  <a:srgbClr val="00FFFF"/>
                </a:solidFill>
                <a:latin typeface="+mj-lt"/>
              </a:endParaRPr>
            </a:p>
            <a:p>
              <a:pPr>
                <a:lnSpc>
                  <a:spcPct val="100000"/>
                </a:lnSpc>
              </a:pPr>
              <a:endParaRPr lang="en-US" sz="1000" b="0" strike="noStrike" spc="-1" dirty="0">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3523099" y="185995"/>
            <a:ext cx="8810987" cy="94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pc="-1" dirty="0" err="1" smtClean="0">
                <a:solidFill>
                  <a:srgbClr val="FDD204"/>
                </a:solidFill>
              </a:rPr>
              <a:t>Klima</a:t>
            </a:r>
            <a:endParaRPr lang="en-US" sz="2800" spc="-1" dirty="0"/>
          </a:p>
        </p:txBody>
      </p:sp>
      <p:sp>
        <p:nvSpPr>
          <p:cNvPr id="3" name="TextBox 2"/>
          <p:cNvSpPr txBox="1"/>
          <p:nvPr/>
        </p:nvSpPr>
        <p:spPr>
          <a:xfrm>
            <a:off x="603164" y="1101622"/>
            <a:ext cx="7403152" cy="31700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500" dirty="0" err="1" smtClean="0">
                <a:latin typeface="+mj-lt"/>
              </a:rPr>
              <a:t>Pravilnik</a:t>
            </a:r>
            <a:r>
              <a:rPr lang="en-GB" sz="1500" dirty="0" smtClean="0">
                <a:latin typeface="+mj-lt"/>
              </a:rPr>
              <a:t> </a:t>
            </a:r>
            <a:r>
              <a:rPr lang="en-GB" sz="1500" dirty="0" err="1">
                <a:latin typeface="+mj-lt"/>
              </a:rPr>
              <a:t>koji</a:t>
            </a:r>
            <a:r>
              <a:rPr lang="en-GB" sz="1500" dirty="0">
                <a:latin typeface="+mj-lt"/>
              </a:rPr>
              <a:t> </a:t>
            </a:r>
            <a:r>
              <a:rPr lang="en-GB" sz="1500" dirty="0" err="1">
                <a:latin typeface="+mj-lt"/>
              </a:rPr>
              <a:t>transponuje</a:t>
            </a:r>
            <a:r>
              <a:rPr lang="en-GB" sz="1500" dirty="0">
                <a:latin typeface="+mj-lt"/>
              </a:rPr>
              <a:t> </a:t>
            </a:r>
            <a:r>
              <a:rPr lang="en-GB" sz="1500" dirty="0" err="1">
                <a:latin typeface="+mj-lt"/>
              </a:rPr>
              <a:t>ključne</a:t>
            </a:r>
            <a:r>
              <a:rPr lang="en-GB" sz="1500" dirty="0">
                <a:latin typeface="+mj-lt"/>
              </a:rPr>
              <a:t> </a:t>
            </a:r>
            <a:r>
              <a:rPr lang="en-GB" sz="1500" dirty="0" err="1">
                <a:latin typeface="+mj-lt"/>
              </a:rPr>
              <a:t>zahtjeve</a:t>
            </a:r>
            <a:r>
              <a:rPr lang="en-GB" sz="1500" dirty="0">
                <a:latin typeface="+mj-lt"/>
              </a:rPr>
              <a:t> </a:t>
            </a:r>
            <a:r>
              <a:rPr lang="en-GB" sz="1500" dirty="0" err="1">
                <a:latin typeface="+mj-lt"/>
              </a:rPr>
              <a:t>Uredbe</a:t>
            </a:r>
            <a:r>
              <a:rPr lang="en-GB" sz="1500" dirty="0">
                <a:latin typeface="+mj-lt"/>
              </a:rPr>
              <a:t> o </a:t>
            </a:r>
            <a:r>
              <a:rPr lang="en-GB" sz="1500" dirty="0" err="1">
                <a:latin typeface="+mj-lt"/>
              </a:rPr>
              <a:t>mehanizmu</a:t>
            </a:r>
            <a:r>
              <a:rPr lang="en-GB" sz="1500" dirty="0">
                <a:latin typeface="+mj-lt"/>
              </a:rPr>
              <a:t> </a:t>
            </a:r>
            <a:r>
              <a:rPr lang="en-GB" sz="1500" dirty="0" err="1">
                <a:latin typeface="+mj-lt"/>
              </a:rPr>
              <a:t>za</a:t>
            </a:r>
            <a:r>
              <a:rPr lang="en-GB" sz="1500" dirty="0">
                <a:latin typeface="+mj-lt"/>
              </a:rPr>
              <a:t> </a:t>
            </a:r>
            <a:r>
              <a:rPr lang="en-GB" sz="1500" dirty="0" err="1">
                <a:latin typeface="+mj-lt"/>
              </a:rPr>
              <a:t>praćenje</a:t>
            </a:r>
            <a:r>
              <a:rPr lang="en-GB" sz="1500" dirty="0">
                <a:latin typeface="+mj-lt"/>
              </a:rPr>
              <a:t> (MMR) </a:t>
            </a:r>
            <a:r>
              <a:rPr lang="en-GB" sz="1500" dirty="0" err="1">
                <a:latin typeface="+mj-lt"/>
              </a:rPr>
              <a:t>i</a:t>
            </a:r>
            <a:r>
              <a:rPr lang="en-GB" sz="1500" dirty="0">
                <a:latin typeface="+mj-lt"/>
              </a:rPr>
              <a:t> </a:t>
            </a:r>
            <a:r>
              <a:rPr lang="en-GB" sz="1500" dirty="0" err="1">
                <a:latin typeface="+mj-lt"/>
              </a:rPr>
              <a:t>Godišnjeg</a:t>
            </a:r>
            <a:r>
              <a:rPr lang="en-GB" sz="1500" dirty="0">
                <a:latin typeface="+mj-lt"/>
              </a:rPr>
              <a:t> </a:t>
            </a:r>
            <a:r>
              <a:rPr lang="en-GB" sz="1500" dirty="0" err="1">
                <a:latin typeface="+mj-lt"/>
              </a:rPr>
              <a:t>plana</a:t>
            </a:r>
            <a:r>
              <a:rPr lang="en-GB" sz="1500" dirty="0">
                <a:latin typeface="+mj-lt"/>
              </a:rPr>
              <a:t> </a:t>
            </a:r>
            <a:r>
              <a:rPr lang="en-GB" sz="1500" dirty="0" err="1">
                <a:latin typeface="+mj-lt"/>
              </a:rPr>
              <a:t>za</a:t>
            </a:r>
            <a:r>
              <a:rPr lang="en-GB" sz="1500" dirty="0">
                <a:latin typeface="+mj-lt"/>
              </a:rPr>
              <a:t> </a:t>
            </a:r>
            <a:r>
              <a:rPr lang="en-GB" sz="1500" dirty="0" err="1">
                <a:latin typeface="+mj-lt"/>
              </a:rPr>
              <a:t>prikupljanja</a:t>
            </a:r>
            <a:r>
              <a:rPr lang="en-GB" sz="1500" dirty="0">
                <a:latin typeface="+mj-lt"/>
              </a:rPr>
              <a:t> </a:t>
            </a:r>
            <a:r>
              <a:rPr lang="en-GB" sz="1500" dirty="0" err="1">
                <a:latin typeface="+mj-lt"/>
              </a:rPr>
              <a:t>podataka</a:t>
            </a:r>
            <a:r>
              <a:rPr lang="en-GB" sz="1500" dirty="0">
                <a:latin typeface="+mj-lt"/>
              </a:rPr>
              <a:t> </a:t>
            </a:r>
            <a:r>
              <a:rPr lang="en-GB" sz="1500" dirty="0" err="1">
                <a:latin typeface="+mj-lt"/>
              </a:rPr>
              <a:t>za</a:t>
            </a:r>
            <a:r>
              <a:rPr lang="en-GB" sz="1500" dirty="0">
                <a:latin typeface="+mj-lt"/>
              </a:rPr>
              <a:t> </a:t>
            </a:r>
            <a:r>
              <a:rPr lang="en-GB" sz="1500" dirty="0" err="1">
                <a:latin typeface="+mj-lt"/>
              </a:rPr>
              <a:t>inventar</a:t>
            </a:r>
            <a:r>
              <a:rPr lang="en-GB" sz="1500" dirty="0">
                <a:latin typeface="+mj-lt"/>
              </a:rPr>
              <a:t> </a:t>
            </a:r>
            <a:r>
              <a:rPr lang="en-GB" sz="1500" dirty="0" err="1">
                <a:latin typeface="+mj-lt"/>
              </a:rPr>
              <a:t>emisija</a:t>
            </a:r>
            <a:r>
              <a:rPr lang="en-GB" sz="1500" dirty="0">
                <a:latin typeface="+mj-lt"/>
              </a:rPr>
              <a:t> </a:t>
            </a:r>
            <a:r>
              <a:rPr lang="en-GB" sz="1500" dirty="0" err="1">
                <a:latin typeface="+mj-lt"/>
              </a:rPr>
              <a:t>gasova</a:t>
            </a:r>
            <a:r>
              <a:rPr lang="en-GB" sz="1500" dirty="0">
                <a:latin typeface="+mj-lt"/>
              </a:rPr>
              <a:t> </a:t>
            </a:r>
            <a:r>
              <a:rPr lang="en-GB" sz="1500" dirty="0" err="1">
                <a:latin typeface="+mj-lt"/>
              </a:rPr>
              <a:t>sa</a:t>
            </a:r>
            <a:r>
              <a:rPr lang="en-GB" sz="1500" dirty="0">
                <a:latin typeface="+mj-lt"/>
              </a:rPr>
              <a:t> </a:t>
            </a:r>
            <a:r>
              <a:rPr lang="en-GB" sz="1500" dirty="0" err="1">
                <a:latin typeface="+mj-lt"/>
              </a:rPr>
              <a:t>efektom</a:t>
            </a:r>
            <a:r>
              <a:rPr lang="en-GB" sz="1500" dirty="0">
                <a:latin typeface="+mj-lt"/>
              </a:rPr>
              <a:t> </a:t>
            </a:r>
            <a:r>
              <a:rPr lang="en-GB" sz="1500" dirty="0" err="1">
                <a:latin typeface="+mj-lt"/>
              </a:rPr>
              <a:t>staklene</a:t>
            </a:r>
            <a:r>
              <a:rPr lang="en-GB" sz="1500" dirty="0">
                <a:latin typeface="+mj-lt"/>
              </a:rPr>
              <a:t> </a:t>
            </a:r>
            <a:r>
              <a:rPr lang="en-GB" sz="1500" dirty="0" err="1">
                <a:latin typeface="+mj-lt"/>
              </a:rPr>
              <a:t>bašte</a:t>
            </a:r>
            <a:r>
              <a:rPr lang="en-GB" sz="1500" dirty="0">
                <a:latin typeface="+mj-lt"/>
              </a:rPr>
              <a:t> je </a:t>
            </a:r>
            <a:r>
              <a:rPr lang="en-GB" sz="1500" dirty="0" err="1">
                <a:latin typeface="+mj-lt"/>
              </a:rPr>
              <a:t>usvojen</a:t>
            </a:r>
            <a:r>
              <a:rPr lang="en-GB" sz="1500" dirty="0">
                <a:latin typeface="+mj-lt"/>
              </a:rPr>
              <a:t> (2017., 2018.)</a:t>
            </a:r>
          </a:p>
          <a:p>
            <a:pPr marL="285750" indent="-285750">
              <a:spcBef>
                <a:spcPts val="600"/>
              </a:spcBef>
              <a:buFont typeface="Arial" panose="020B0604020202020204" pitchFamily="34" charset="0"/>
              <a:buChar char="•"/>
            </a:pPr>
            <a:r>
              <a:rPr lang="en-GB" sz="1500" dirty="0" err="1" smtClean="0">
                <a:latin typeface="+mj-lt"/>
              </a:rPr>
              <a:t>Zakon</a:t>
            </a:r>
            <a:r>
              <a:rPr lang="en-GB" sz="1500" dirty="0" smtClean="0">
                <a:latin typeface="+mj-lt"/>
              </a:rPr>
              <a:t> </a:t>
            </a:r>
            <a:r>
              <a:rPr lang="en-GB" sz="1500" dirty="0">
                <a:latin typeface="+mj-lt"/>
              </a:rPr>
              <a:t>o </a:t>
            </a:r>
            <a:r>
              <a:rPr lang="en-GB" sz="1500" dirty="0" err="1">
                <a:latin typeface="+mj-lt"/>
              </a:rPr>
              <a:t>zaštiti</a:t>
            </a:r>
            <a:r>
              <a:rPr lang="en-GB" sz="1500" dirty="0">
                <a:latin typeface="+mj-lt"/>
              </a:rPr>
              <a:t> od </a:t>
            </a:r>
            <a:r>
              <a:rPr lang="en-GB" sz="1500" dirty="0" err="1">
                <a:latin typeface="+mj-lt"/>
              </a:rPr>
              <a:t>negativnog</a:t>
            </a:r>
            <a:r>
              <a:rPr lang="en-GB" sz="1500" dirty="0">
                <a:latin typeface="+mj-lt"/>
              </a:rPr>
              <a:t> </a:t>
            </a:r>
            <a:r>
              <a:rPr lang="en-GB" sz="1500" dirty="0" err="1">
                <a:latin typeface="+mj-lt"/>
              </a:rPr>
              <a:t>uticaja</a:t>
            </a:r>
            <a:r>
              <a:rPr lang="en-GB" sz="1500" dirty="0">
                <a:latin typeface="+mj-lt"/>
              </a:rPr>
              <a:t> </a:t>
            </a:r>
            <a:r>
              <a:rPr lang="en-GB" sz="1500" dirty="0" err="1">
                <a:latin typeface="+mj-lt"/>
              </a:rPr>
              <a:t>klimatskih</a:t>
            </a:r>
            <a:r>
              <a:rPr lang="en-GB" sz="1500" dirty="0">
                <a:latin typeface="+mj-lt"/>
              </a:rPr>
              <a:t> </a:t>
            </a:r>
            <a:r>
              <a:rPr lang="en-GB" sz="1500" dirty="0" err="1">
                <a:latin typeface="+mj-lt"/>
              </a:rPr>
              <a:t>promjena</a:t>
            </a:r>
            <a:r>
              <a:rPr lang="en-GB" sz="1500" dirty="0">
                <a:latin typeface="+mj-lt"/>
              </a:rPr>
              <a:t> </a:t>
            </a:r>
            <a:r>
              <a:rPr lang="en-GB" sz="1500" dirty="0" err="1">
                <a:latin typeface="+mj-lt"/>
              </a:rPr>
              <a:t>koji</a:t>
            </a:r>
            <a:r>
              <a:rPr lang="en-GB" sz="1500" dirty="0">
                <a:latin typeface="+mj-lt"/>
              </a:rPr>
              <a:t> je </a:t>
            </a:r>
            <a:r>
              <a:rPr lang="en-GB" sz="1500" dirty="0" err="1">
                <a:latin typeface="+mj-lt"/>
              </a:rPr>
              <a:t>Vlada</a:t>
            </a:r>
            <a:r>
              <a:rPr lang="en-GB" sz="1500" dirty="0">
                <a:latin typeface="+mj-lt"/>
              </a:rPr>
              <a:t> </a:t>
            </a:r>
            <a:r>
              <a:rPr lang="en-GB" sz="1500" dirty="0" err="1">
                <a:latin typeface="+mj-lt"/>
              </a:rPr>
              <a:t>usvojila</a:t>
            </a:r>
            <a:r>
              <a:rPr lang="en-GB" sz="1500" dirty="0">
                <a:latin typeface="+mj-lt"/>
              </a:rPr>
              <a:t> (17. </a:t>
            </a:r>
            <a:r>
              <a:rPr lang="en-GB" sz="1500" dirty="0" err="1">
                <a:latin typeface="+mj-lt"/>
              </a:rPr>
              <a:t>oktobra</a:t>
            </a:r>
            <a:r>
              <a:rPr lang="en-GB" sz="1500" dirty="0">
                <a:latin typeface="+mj-lt"/>
              </a:rPr>
              <a:t> 2019. </a:t>
            </a:r>
            <a:r>
              <a:rPr lang="en-GB" sz="1500" dirty="0" err="1">
                <a:latin typeface="+mj-lt"/>
              </a:rPr>
              <a:t>godine</a:t>
            </a:r>
            <a:r>
              <a:rPr lang="en-GB" sz="1500" dirty="0">
                <a:latin typeface="+mj-lt"/>
              </a:rPr>
              <a:t>) - </a:t>
            </a:r>
            <a:r>
              <a:rPr lang="en-GB" sz="1500" dirty="0" err="1">
                <a:latin typeface="+mj-lt"/>
              </a:rPr>
              <a:t>sada</a:t>
            </a:r>
            <a:r>
              <a:rPr lang="en-GB" sz="1500" dirty="0">
                <a:latin typeface="+mj-lt"/>
              </a:rPr>
              <a:t> je u </a:t>
            </a:r>
            <a:r>
              <a:rPr lang="en-GB" sz="1500" dirty="0" err="1">
                <a:latin typeface="+mj-lt"/>
              </a:rPr>
              <a:t>Skupštinskoj</a:t>
            </a:r>
            <a:r>
              <a:rPr lang="en-GB" sz="1500" dirty="0">
                <a:latin typeface="+mj-lt"/>
              </a:rPr>
              <a:t> </a:t>
            </a:r>
            <a:r>
              <a:rPr lang="en-GB" sz="1500" dirty="0" err="1">
                <a:latin typeface="+mj-lt"/>
              </a:rPr>
              <a:t>proceduri</a:t>
            </a:r>
            <a:r>
              <a:rPr lang="en-GB" sz="1500" dirty="0">
                <a:latin typeface="+mj-lt"/>
              </a:rPr>
              <a:t> </a:t>
            </a:r>
            <a:r>
              <a:rPr lang="en-GB" sz="1500" dirty="0" err="1">
                <a:latin typeface="+mj-lt"/>
              </a:rPr>
              <a:t>usvajanja</a:t>
            </a:r>
            <a:r>
              <a:rPr lang="en-GB" sz="1500" dirty="0">
                <a:latin typeface="+mj-lt"/>
              </a:rPr>
              <a:t>.</a:t>
            </a:r>
          </a:p>
          <a:p>
            <a:pPr marL="285750" indent="-285750">
              <a:spcBef>
                <a:spcPts val="600"/>
              </a:spcBef>
              <a:buFont typeface="Arial" panose="020B0604020202020204" pitchFamily="34" charset="0"/>
              <a:buChar char="•"/>
            </a:pPr>
            <a:r>
              <a:rPr lang="en-GB" sz="1500" dirty="0" err="1" smtClean="0">
                <a:latin typeface="+mj-lt"/>
              </a:rPr>
              <a:t>Nacionalna</a:t>
            </a:r>
            <a:r>
              <a:rPr lang="en-GB" sz="1500" dirty="0" smtClean="0">
                <a:latin typeface="+mj-lt"/>
              </a:rPr>
              <a:t> </a:t>
            </a:r>
            <a:r>
              <a:rPr lang="en-GB" sz="1500" dirty="0" err="1">
                <a:latin typeface="+mj-lt"/>
              </a:rPr>
              <a:t>radna</a:t>
            </a:r>
            <a:r>
              <a:rPr lang="en-GB" sz="1500" dirty="0">
                <a:latin typeface="+mj-lt"/>
              </a:rPr>
              <a:t> </a:t>
            </a:r>
            <a:r>
              <a:rPr lang="en-GB" sz="1500" dirty="0" err="1">
                <a:latin typeface="+mj-lt"/>
              </a:rPr>
              <a:t>grupa</a:t>
            </a:r>
            <a:r>
              <a:rPr lang="en-GB" sz="1500" dirty="0">
                <a:latin typeface="+mj-lt"/>
              </a:rPr>
              <a:t> NECP-a </a:t>
            </a:r>
            <a:r>
              <a:rPr lang="sl-SI" sz="1500" dirty="0" smtClean="0">
                <a:latin typeface="+mj-lt"/>
              </a:rPr>
              <a:t>(integrirani nacionalni energetsko-klimatski plan) </a:t>
            </a:r>
            <a:r>
              <a:rPr lang="en-GB" sz="1500" dirty="0" smtClean="0">
                <a:latin typeface="+mj-lt"/>
              </a:rPr>
              <a:t>se </a:t>
            </a:r>
            <a:r>
              <a:rPr lang="en-GB" sz="1500" dirty="0" err="1">
                <a:latin typeface="+mj-lt"/>
              </a:rPr>
              <a:t>redovno</a:t>
            </a:r>
            <a:r>
              <a:rPr lang="en-GB" sz="1500" dirty="0">
                <a:latin typeface="+mj-lt"/>
              </a:rPr>
              <a:t> </a:t>
            </a:r>
            <a:r>
              <a:rPr lang="en-GB" sz="1500" dirty="0" err="1">
                <a:latin typeface="+mj-lt"/>
              </a:rPr>
              <a:t>sastaje</a:t>
            </a:r>
            <a:r>
              <a:rPr lang="en-GB" sz="1500" dirty="0">
                <a:latin typeface="+mj-lt"/>
              </a:rPr>
              <a:t>. </a:t>
            </a:r>
            <a:r>
              <a:rPr lang="en-GB" sz="1500" dirty="0" err="1">
                <a:latin typeface="+mj-lt"/>
              </a:rPr>
              <a:t>Prvi</a:t>
            </a:r>
            <a:r>
              <a:rPr lang="en-GB" sz="1500" dirty="0">
                <a:latin typeface="+mj-lt"/>
              </a:rPr>
              <a:t> </a:t>
            </a:r>
            <a:r>
              <a:rPr lang="en-GB" sz="1500" dirty="0" err="1">
                <a:latin typeface="+mj-lt"/>
              </a:rPr>
              <a:t>izveštaj</a:t>
            </a:r>
            <a:r>
              <a:rPr lang="en-GB" sz="1500" dirty="0">
                <a:latin typeface="+mj-lt"/>
              </a:rPr>
              <a:t>: </a:t>
            </a:r>
            <a:r>
              <a:rPr lang="en-GB" sz="1500" dirty="0" err="1">
                <a:latin typeface="+mj-lt"/>
              </a:rPr>
              <a:t>izveštaj</a:t>
            </a:r>
            <a:r>
              <a:rPr lang="en-GB" sz="1500" dirty="0">
                <a:latin typeface="+mj-lt"/>
              </a:rPr>
              <a:t> o </a:t>
            </a:r>
            <a:r>
              <a:rPr lang="en-GB" sz="1500" dirty="0" err="1">
                <a:latin typeface="+mj-lt"/>
              </a:rPr>
              <a:t>učesnicima</a:t>
            </a:r>
            <a:r>
              <a:rPr lang="en-GB" sz="1500" dirty="0">
                <a:latin typeface="+mj-lt"/>
              </a:rPr>
              <a:t> </a:t>
            </a:r>
            <a:r>
              <a:rPr lang="en-GB" sz="1500" dirty="0" err="1">
                <a:latin typeface="+mj-lt"/>
              </a:rPr>
              <a:t>i</a:t>
            </a:r>
            <a:r>
              <a:rPr lang="en-GB" sz="1500" dirty="0">
                <a:latin typeface="+mj-lt"/>
              </a:rPr>
              <a:t> </a:t>
            </a:r>
            <a:r>
              <a:rPr lang="en-GB" sz="1500" dirty="0" err="1">
                <a:latin typeface="+mj-lt"/>
              </a:rPr>
              <a:t>mapiranje</a:t>
            </a:r>
            <a:r>
              <a:rPr lang="en-GB" sz="1500" dirty="0">
                <a:latin typeface="+mj-lt"/>
              </a:rPr>
              <a:t> </a:t>
            </a:r>
            <a:r>
              <a:rPr lang="en-GB" sz="1500" dirty="0" err="1">
                <a:latin typeface="+mj-lt"/>
              </a:rPr>
              <a:t>politike</a:t>
            </a:r>
            <a:r>
              <a:rPr lang="en-GB" sz="1500" dirty="0">
                <a:latin typeface="+mj-lt"/>
              </a:rPr>
              <a:t>.</a:t>
            </a:r>
          </a:p>
          <a:p>
            <a:pPr marL="285750" indent="-285750">
              <a:spcBef>
                <a:spcPts val="600"/>
              </a:spcBef>
              <a:buFont typeface="Arial" panose="020B0604020202020204" pitchFamily="34" charset="0"/>
              <a:buChar char="•"/>
            </a:pPr>
            <a:r>
              <a:rPr lang="en-GB" sz="1500" dirty="0" err="1" smtClean="0">
                <a:latin typeface="+mj-lt"/>
              </a:rPr>
              <a:t>Strategije</a:t>
            </a:r>
            <a:r>
              <a:rPr lang="en-GB" sz="1500" dirty="0" smtClean="0">
                <a:latin typeface="+mj-lt"/>
              </a:rPr>
              <a:t> </a:t>
            </a:r>
            <a:r>
              <a:rPr lang="en-GB" sz="1500" dirty="0" err="1">
                <a:latin typeface="+mj-lt"/>
              </a:rPr>
              <a:t>i</a:t>
            </a:r>
            <a:r>
              <a:rPr lang="en-GB" sz="1500" dirty="0">
                <a:latin typeface="+mj-lt"/>
              </a:rPr>
              <a:t> </a:t>
            </a:r>
            <a:r>
              <a:rPr lang="en-GB" sz="1500" dirty="0" err="1">
                <a:latin typeface="+mj-lt"/>
              </a:rPr>
              <a:t>zahtjevi</a:t>
            </a:r>
            <a:r>
              <a:rPr lang="en-GB" sz="1500" dirty="0">
                <a:latin typeface="+mj-lt"/>
              </a:rPr>
              <a:t> </a:t>
            </a:r>
            <a:r>
              <a:rPr lang="en-GB" sz="1500" dirty="0" err="1">
                <a:latin typeface="+mj-lt"/>
              </a:rPr>
              <a:t>izvještavanja</a:t>
            </a:r>
            <a:r>
              <a:rPr lang="en-GB" sz="1500" dirty="0">
                <a:latin typeface="+mj-lt"/>
              </a:rPr>
              <a:t> o </a:t>
            </a:r>
            <a:r>
              <a:rPr lang="en-GB" sz="1500" dirty="0" err="1">
                <a:latin typeface="+mj-lt"/>
              </a:rPr>
              <a:t>klimi</a:t>
            </a:r>
            <a:r>
              <a:rPr lang="en-GB" sz="1500" dirty="0">
                <a:latin typeface="+mj-lt"/>
              </a:rPr>
              <a:t> </a:t>
            </a:r>
            <a:r>
              <a:rPr lang="en-GB" sz="1500" dirty="0" err="1">
                <a:latin typeface="+mj-lt"/>
              </a:rPr>
              <a:t>i</a:t>
            </a:r>
            <a:r>
              <a:rPr lang="en-GB" sz="1500" dirty="0">
                <a:latin typeface="+mj-lt"/>
              </a:rPr>
              <a:t> </a:t>
            </a:r>
            <a:r>
              <a:rPr lang="en-GB" sz="1500" dirty="0" err="1">
                <a:latin typeface="+mj-lt"/>
              </a:rPr>
              <a:t>energiji</a:t>
            </a:r>
            <a:r>
              <a:rPr lang="en-GB" sz="1500" dirty="0">
                <a:latin typeface="+mj-lt"/>
              </a:rPr>
              <a:t> </a:t>
            </a:r>
            <a:r>
              <a:rPr lang="en-GB" sz="1500" dirty="0" err="1">
                <a:latin typeface="+mj-lt"/>
              </a:rPr>
              <a:t>trebaju</a:t>
            </a:r>
            <a:r>
              <a:rPr lang="en-GB" sz="1500" dirty="0">
                <a:latin typeface="+mj-lt"/>
              </a:rPr>
              <a:t> </a:t>
            </a:r>
            <a:r>
              <a:rPr lang="en-GB" sz="1500" dirty="0" err="1">
                <a:latin typeface="+mj-lt"/>
              </a:rPr>
              <a:t>biti</a:t>
            </a:r>
            <a:r>
              <a:rPr lang="en-GB" sz="1500" dirty="0">
                <a:latin typeface="+mj-lt"/>
              </a:rPr>
              <a:t> </a:t>
            </a:r>
            <a:r>
              <a:rPr lang="en-GB" sz="1500" dirty="0" err="1">
                <a:latin typeface="+mj-lt"/>
              </a:rPr>
              <a:t>usklađeni</a:t>
            </a:r>
            <a:r>
              <a:rPr lang="en-GB" sz="1500" dirty="0">
                <a:latin typeface="+mj-lt"/>
              </a:rPr>
              <a:t> s </a:t>
            </a:r>
            <a:r>
              <a:rPr lang="en-GB" sz="1500" dirty="0" err="1">
                <a:latin typeface="+mj-lt"/>
              </a:rPr>
              <a:t>Preporukom</a:t>
            </a:r>
            <a:r>
              <a:rPr lang="en-GB" sz="1500" dirty="0">
                <a:latin typeface="+mj-lt"/>
              </a:rPr>
              <a:t> o NECP. </a:t>
            </a:r>
            <a:r>
              <a:rPr lang="en-GB" sz="1500" dirty="0" err="1">
                <a:latin typeface="+mj-lt"/>
              </a:rPr>
              <a:t>Energetska</a:t>
            </a:r>
            <a:r>
              <a:rPr lang="en-GB" sz="1500" dirty="0">
                <a:latin typeface="+mj-lt"/>
              </a:rPr>
              <a:t> </a:t>
            </a:r>
            <a:r>
              <a:rPr lang="en-GB" sz="1500" dirty="0" err="1">
                <a:latin typeface="+mj-lt"/>
              </a:rPr>
              <a:t>strategija</a:t>
            </a:r>
            <a:r>
              <a:rPr lang="en-GB" sz="1500" dirty="0">
                <a:latin typeface="+mj-lt"/>
              </a:rPr>
              <a:t> mora </a:t>
            </a:r>
            <a:r>
              <a:rPr lang="en-GB" sz="1500" dirty="0" err="1">
                <a:latin typeface="+mj-lt"/>
              </a:rPr>
              <a:t>biti</a:t>
            </a:r>
            <a:r>
              <a:rPr lang="en-GB" sz="1500" dirty="0">
                <a:latin typeface="+mj-lt"/>
              </a:rPr>
              <a:t> </a:t>
            </a:r>
            <a:r>
              <a:rPr lang="en-GB" sz="1500" dirty="0" err="1">
                <a:latin typeface="+mj-lt"/>
              </a:rPr>
              <a:t>uključena</a:t>
            </a:r>
            <a:r>
              <a:rPr lang="en-GB" sz="1500" dirty="0">
                <a:latin typeface="+mj-lt"/>
              </a:rPr>
              <a:t> u NECP</a:t>
            </a:r>
          </a:p>
          <a:p>
            <a:pPr marL="285750" indent="-285750">
              <a:spcBef>
                <a:spcPts val="600"/>
              </a:spcBef>
              <a:buFont typeface="Arial" panose="020B0604020202020204" pitchFamily="34" charset="0"/>
              <a:buChar char="•"/>
            </a:pPr>
            <a:r>
              <a:rPr lang="en-GB" sz="1500" dirty="0" smtClean="0">
                <a:latin typeface="+mj-lt"/>
              </a:rPr>
              <a:t>Vlad</a:t>
            </a:r>
            <a:r>
              <a:rPr lang="sl-SI" sz="1500" dirty="0" smtClean="0">
                <a:latin typeface="+mj-lt"/>
              </a:rPr>
              <a:t>i</a:t>
            </a:r>
            <a:r>
              <a:rPr lang="en-GB" sz="1500" dirty="0" smtClean="0">
                <a:latin typeface="+mj-lt"/>
              </a:rPr>
              <a:t> </a:t>
            </a:r>
            <a:r>
              <a:rPr lang="en-GB" sz="1500" dirty="0">
                <a:latin typeface="+mj-lt"/>
              </a:rPr>
              <a:t>MNE je </a:t>
            </a:r>
            <a:r>
              <a:rPr lang="en-GB" sz="1500" dirty="0" err="1">
                <a:latin typeface="+mj-lt"/>
              </a:rPr>
              <a:t>neophodno</a:t>
            </a:r>
            <a:r>
              <a:rPr lang="en-GB" sz="1500" dirty="0">
                <a:latin typeface="+mj-lt"/>
              </a:rPr>
              <a:t> da </a:t>
            </a:r>
            <a:r>
              <a:rPr lang="en-GB" sz="1500" dirty="0" err="1">
                <a:latin typeface="+mj-lt"/>
              </a:rPr>
              <a:t>izmeni</a:t>
            </a:r>
            <a:r>
              <a:rPr lang="en-GB" sz="1500" dirty="0">
                <a:latin typeface="+mj-lt"/>
              </a:rPr>
              <a:t> </a:t>
            </a:r>
            <a:r>
              <a:rPr lang="en-GB" sz="1500" dirty="0" err="1">
                <a:latin typeface="+mj-lt"/>
              </a:rPr>
              <a:t>energetski</a:t>
            </a:r>
            <a:r>
              <a:rPr lang="en-GB" sz="1500" dirty="0">
                <a:latin typeface="+mj-lt"/>
              </a:rPr>
              <a:t> </a:t>
            </a:r>
            <a:r>
              <a:rPr lang="en-GB" sz="1500" dirty="0" err="1">
                <a:latin typeface="+mj-lt"/>
              </a:rPr>
              <a:t>zakon</a:t>
            </a:r>
            <a:r>
              <a:rPr lang="en-GB" sz="1500" dirty="0">
                <a:latin typeface="+mj-lt"/>
              </a:rPr>
              <a:t> </a:t>
            </a:r>
            <a:r>
              <a:rPr lang="en-GB" sz="1500" dirty="0" err="1">
                <a:latin typeface="+mj-lt"/>
              </a:rPr>
              <a:t>kako</a:t>
            </a:r>
            <a:r>
              <a:rPr lang="en-GB" sz="1500" dirty="0">
                <a:latin typeface="+mj-lt"/>
              </a:rPr>
              <a:t> bi </a:t>
            </a:r>
            <a:r>
              <a:rPr lang="en-GB" sz="1500" dirty="0" err="1">
                <a:latin typeface="+mj-lt"/>
              </a:rPr>
              <a:t>uključila</a:t>
            </a:r>
            <a:r>
              <a:rPr lang="en-GB" sz="1500" dirty="0">
                <a:latin typeface="+mj-lt"/>
              </a:rPr>
              <a:t> </a:t>
            </a:r>
            <a:r>
              <a:rPr lang="en-GB" sz="1500" dirty="0" err="1">
                <a:latin typeface="+mj-lt"/>
              </a:rPr>
              <a:t>obavezu</a:t>
            </a:r>
            <a:r>
              <a:rPr lang="en-GB" sz="1500" dirty="0">
                <a:latin typeface="+mj-lt"/>
              </a:rPr>
              <a:t> </a:t>
            </a:r>
            <a:r>
              <a:rPr lang="sl-SI" sz="1500" dirty="0" smtClean="0">
                <a:latin typeface="+mj-lt"/>
              </a:rPr>
              <a:t>izrade i usvajanja</a:t>
            </a:r>
            <a:r>
              <a:rPr lang="en-GB" sz="1500" dirty="0" smtClean="0">
                <a:latin typeface="+mj-lt"/>
              </a:rPr>
              <a:t> </a:t>
            </a:r>
            <a:r>
              <a:rPr lang="en-GB" sz="1500" dirty="0">
                <a:latin typeface="+mj-lt"/>
              </a:rPr>
              <a:t>NECP-a. </a:t>
            </a:r>
            <a:r>
              <a:rPr lang="en-GB" sz="1500" dirty="0" err="1">
                <a:latin typeface="+mj-lt"/>
              </a:rPr>
              <a:t>Zakon</a:t>
            </a:r>
            <a:r>
              <a:rPr lang="en-GB" sz="1500" dirty="0">
                <a:latin typeface="+mj-lt"/>
              </a:rPr>
              <a:t> o </a:t>
            </a:r>
            <a:r>
              <a:rPr lang="en-GB" sz="1500" dirty="0" err="1">
                <a:latin typeface="+mj-lt"/>
              </a:rPr>
              <a:t>negativnim</a:t>
            </a:r>
            <a:r>
              <a:rPr lang="en-GB" sz="1500" dirty="0">
                <a:latin typeface="+mj-lt"/>
              </a:rPr>
              <a:t> </a:t>
            </a:r>
            <a:r>
              <a:rPr lang="en-GB" sz="1500" dirty="0" err="1">
                <a:latin typeface="+mj-lt"/>
              </a:rPr>
              <a:t>utjecajima</a:t>
            </a:r>
            <a:r>
              <a:rPr lang="en-GB" sz="1500" dirty="0">
                <a:latin typeface="+mj-lt"/>
              </a:rPr>
              <a:t> </a:t>
            </a:r>
            <a:r>
              <a:rPr lang="en-GB" sz="1500" dirty="0" err="1">
                <a:latin typeface="+mj-lt"/>
              </a:rPr>
              <a:t>klimatskih</a:t>
            </a:r>
            <a:r>
              <a:rPr lang="en-GB" sz="1500" dirty="0">
                <a:latin typeface="+mj-lt"/>
              </a:rPr>
              <a:t> </a:t>
            </a:r>
            <a:r>
              <a:rPr lang="en-GB" sz="1500" dirty="0" err="1">
                <a:latin typeface="+mj-lt"/>
              </a:rPr>
              <a:t>promjena</a:t>
            </a:r>
            <a:r>
              <a:rPr lang="en-GB" sz="1500" dirty="0">
                <a:latin typeface="+mj-lt"/>
              </a:rPr>
              <a:t> </a:t>
            </a:r>
            <a:r>
              <a:rPr lang="en-GB" sz="1500" dirty="0" err="1">
                <a:latin typeface="+mj-lt"/>
              </a:rPr>
              <a:t>trebalo</a:t>
            </a:r>
            <a:r>
              <a:rPr lang="en-GB" sz="1500" dirty="0">
                <a:latin typeface="+mj-lt"/>
              </a:rPr>
              <a:t> bi da </a:t>
            </a:r>
            <a:r>
              <a:rPr lang="en-GB" sz="1500" dirty="0" err="1">
                <a:latin typeface="+mj-lt"/>
              </a:rPr>
              <a:t>bude</a:t>
            </a:r>
            <a:r>
              <a:rPr lang="en-GB" sz="1500" dirty="0">
                <a:latin typeface="+mj-lt"/>
              </a:rPr>
              <a:t> </a:t>
            </a:r>
            <a:r>
              <a:rPr lang="en-GB" sz="1500" dirty="0" err="1">
                <a:latin typeface="+mj-lt"/>
              </a:rPr>
              <a:t>usvojen</a:t>
            </a:r>
            <a:r>
              <a:rPr lang="en-GB" sz="1500" dirty="0">
                <a:latin typeface="+mj-lt"/>
              </a:rPr>
              <a:t> od </a:t>
            </a:r>
            <a:r>
              <a:rPr lang="en-GB" sz="1500" dirty="0" err="1">
                <a:latin typeface="+mj-lt"/>
              </a:rPr>
              <a:t>strane</a:t>
            </a:r>
            <a:r>
              <a:rPr lang="en-GB" sz="1500" dirty="0">
                <a:latin typeface="+mj-lt"/>
              </a:rPr>
              <a:t> </a:t>
            </a:r>
            <a:r>
              <a:rPr lang="en-GB" sz="1500" dirty="0" err="1">
                <a:latin typeface="+mj-lt"/>
              </a:rPr>
              <a:t>Skupštine</a:t>
            </a:r>
            <a:r>
              <a:rPr lang="en-GB" sz="1500" dirty="0">
                <a:latin typeface="+mj-lt"/>
              </a:rPr>
              <a:t> do </a:t>
            </a:r>
            <a:r>
              <a:rPr lang="sl-SI" sz="1500" dirty="0" smtClean="0">
                <a:latin typeface="+mj-lt"/>
              </a:rPr>
              <a:t>kraja </a:t>
            </a:r>
            <a:r>
              <a:rPr lang="en-GB" sz="1500" dirty="0" smtClean="0">
                <a:latin typeface="+mj-lt"/>
              </a:rPr>
              <a:t>2019</a:t>
            </a:r>
            <a:r>
              <a:rPr lang="en-GB" sz="1500" dirty="0">
                <a:latin typeface="+mj-lt"/>
              </a:rPr>
              <a:t>. </a:t>
            </a:r>
          </a:p>
        </p:txBody>
      </p:sp>
      <p:pic>
        <p:nvPicPr>
          <p:cNvPr id="10" name="Picture 9">
            <a:extLst>
              <a:ext uri="{FF2B5EF4-FFF2-40B4-BE49-F238E27FC236}">
                <a16:creationId xmlns:a16="http://schemas.microsoft.com/office/drawing/2014/main" xmlns="" id="{C0F6EA4E-6A3C-4AC0-A0EF-68C1C97B621D}"/>
              </a:ext>
            </a:extLst>
          </p:cNvPr>
          <p:cNvPicPr>
            <a:picLocks noChangeAspect="1"/>
          </p:cNvPicPr>
          <p:nvPr/>
        </p:nvPicPr>
        <p:blipFill rotWithShape="1">
          <a:blip r:embed="rId7">
            <a:extLst>
              <a:ext uri="{28A0092B-C50C-407E-A947-70E740481C1C}">
                <a14:useLocalDpi xmlns:a14="http://schemas.microsoft.com/office/drawing/2010/main" val="0"/>
              </a:ext>
            </a:extLst>
          </a:blip>
          <a:srcRect l="80037"/>
          <a:stretch/>
        </p:blipFill>
        <p:spPr>
          <a:xfrm>
            <a:off x="8068235" y="34734"/>
            <a:ext cx="2012390" cy="5670351"/>
          </a:xfrm>
          <a:prstGeom prst="rect">
            <a:avLst/>
          </a:prstGeom>
        </p:spPr>
      </p:pic>
    </p:spTree>
    <p:extLst>
      <p:ext uri="{BB962C8B-B14F-4D97-AF65-F5344CB8AC3E}">
        <p14:creationId xmlns:p14="http://schemas.microsoft.com/office/powerpoint/2010/main" val="2291182887"/>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477A229-B84F-42D9-B07C-F2366E87E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9"/>
            <a:ext cx="10080625" cy="5670351"/>
          </a:xfrm>
          <a:prstGeom prst="rect">
            <a:avLst/>
          </a:prstGeom>
        </p:spPr>
      </p:pic>
      <p:sp>
        <p:nvSpPr>
          <p:cNvPr id="351" name="CustomShape 1"/>
          <p:cNvSpPr/>
          <p:nvPr/>
        </p:nvSpPr>
        <p:spPr>
          <a:xfrm>
            <a:off x="1280880" y="1920240"/>
            <a:ext cx="5203080" cy="87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spc="-1" dirty="0">
                <a:solidFill>
                  <a:srgbClr val="FDD204"/>
                </a:solidFill>
                <a:latin typeface="+mj-lt"/>
                <a:ea typeface="DejaVu Sans"/>
              </a:rPr>
              <a:t>THANK YOU</a:t>
            </a:r>
            <a:endParaRPr lang="en-US" sz="2800" b="0" strike="noStrike" spc="-1" dirty="0">
              <a:latin typeface="+mj-lt"/>
            </a:endParaRPr>
          </a:p>
          <a:p>
            <a:pPr>
              <a:lnSpc>
                <a:spcPct val="100000"/>
              </a:lnSpc>
            </a:pPr>
            <a:r>
              <a:rPr lang="en-US" sz="2800" b="1" strike="noStrike" spc="-1" dirty="0">
                <a:solidFill>
                  <a:srgbClr val="FFFFFF"/>
                </a:solidFill>
                <a:latin typeface="+mj-lt"/>
                <a:ea typeface="DejaVu Sans"/>
              </a:rPr>
              <a:t>FOR YOUR ATTENTION</a:t>
            </a:r>
            <a:endParaRPr lang="en-US" sz="2800" b="0" strike="noStrike" spc="-1" dirty="0">
              <a:latin typeface="+mj-lt"/>
            </a:endParaRPr>
          </a:p>
        </p:txBody>
      </p:sp>
      <p:sp>
        <p:nvSpPr>
          <p:cNvPr id="352" name="CustomShape 2"/>
          <p:cNvSpPr/>
          <p:nvPr/>
        </p:nvSpPr>
        <p:spPr>
          <a:xfrm>
            <a:off x="1300320" y="2878560"/>
            <a:ext cx="4691880" cy="30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pc="-1" dirty="0" smtClean="0">
                <a:solidFill>
                  <a:srgbClr val="FDD204"/>
                </a:solidFill>
                <a:latin typeface="+mj-lt"/>
                <a:ea typeface="DejaVu Sans"/>
              </a:rPr>
              <a:t>janez</a:t>
            </a:r>
            <a:r>
              <a:rPr lang="en-US" sz="1400" b="1" strike="noStrike" spc="-1" dirty="0" smtClean="0">
                <a:solidFill>
                  <a:srgbClr val="FDD204"/>
                </a:solidFill>
                <a:latin typeface="+mj-lt"/>
                <a:ea typeface="DejaVu Sans"/>
              </a:rPr>
              <a:t>.kopac@energy.community.org</a:t>
            </a:r>
            <a:endParaRPr lang="en-US" sz="1400" b="0" strike="noStrike" spc="-1" dirty="0">
              <a:latin typeface="+mj-lt"/>
            </a:endParaRPr>
          </a:p>
        </p:txBody>
      </p:sp>
      <p:pic>
        <p:nvPicPr>
          <p:cNvPr id="354" name="Picture 286"/>
          <p:cNvPicPr/>
          <p:nvPr/>
        </p:nvPicPr>
        <p:blipFill>
          <a:blip r:embed="rId4"/>
          <a:stretch/>
        </p:blipFill>
        <p:spPr>
          <a:xfrm>
            <a:off x="1388520" y="4316760"/>
            <a:ext cx="177840" cy="146160"/>
          </a:xfrm>
          <a:prstGeom prst="rect">
            <a:avLst/>
          </a:prstGeom>
          <a:ln>
            <a:noFill/>
          </a:ln>
        </p:spPr>
      </p:pic>
      <p:pic>
        <p:nvPicPr>
          <p:cNvPr id="355" name="Picture 288"/>
          <p:cNvPicPr/>
          <p:nvPr/>
        </p:nvPicPr>
        <p:blipFill>
          <a:blip r:embed="rId5"/>
          <a:stretch/>
        </p:blipFill>
        <p:spPr>
          <a:xfrm>
            <a:off x="1388160" y="4592520"/>
            <a:ext cx="178920" cy="173880"/>
          </a:xfrm>
          <a:prstGeom prst="rect">
            <a:avLst/>
          </a:prstGeom>
          <a:ln>
            <a:noFill/>
          </a:ln>
        </p:spPr>
      </p:pic>
      <p:pic>
        <p:nvPicPr>
          <p:cNvPr id="356" name="Picture 289"/>
          <p:cNvPicPr/>
          <p:nvPr/>
        </p:nvPicPr>
        <p:blipFill>
          <a:blip r:embed="rId6"/>
          <a:stretch/>
        </p:blipFill>
        <p:spPr>
          <a:xfrm>
            <a:off x="1390680" y="4896000"/>
            <a:ext cx="173880" cy="173880"/>
          </a:xfrm>
          <a:prstGeom prst="rect">
            <a:avLst/>
          </a:prstGeom>
          <a:ln>
            <a:noFill/>
          </a:ln>
        </p:spPr>
      </p:pic>
      <p:pic>
        <p:nvPicPr>
          <p:cNvPr id="357" name="Picture 290"/>
          <p:cNvPicPr/>
          <p:nvPr/>
        </p:nvPicPr>
        <p:blipFill>
          <a:blip r:embed="rId7"/>
          <a:stretch/>
        </p:blipFill>
        <p:spPr>
          <a:xfrm>
            <a:off x="1382760" y="5199480"/>
            <a:ext cx="189720" cy="131040"/>
          </a:xfrm>
          <a:prstGeom prst="rect">
            <a:avLst/>
          </a:prstGeom>
          <a:ln>
            <a:noFill/>
          </a:ln>
        </p:spPr>
      </p:pic>
      <p:sp>
        <p:nvSpPr>
          <p:cNvPr id="358" name="CustomShape 4"/>
          <p:cNvSpPr/>
          <p:nvPr/>
        </p:nvSpPr>
        <p:spPr>
          <a:xfrm>
            <a:off x="1394640" y="4037435"/>
            <a:ext cx="165960" cy="165960"/>
          </a:xfrm>
          <a:prstGeom prst="rect">
            <a:avLst/>
          </a:prstGeom>
          <a:blipFill rotWithShape="0">
            <a:blip r:embed="rId8"/>
            <a:stretch>
              <a:fillRect/>
            </a:stretch>
          </a:blip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800" b="0" strike="noStrike" spc="-1">
                <a:solidFill>
                  <a:srgbClr val="000000"/>
                </a:solidFill>
                <a:latin typeface="Arial"/>
                <a:ea typeface="DejaVu Sans"/>
              </a:rPr>
              <a:t> </a:t>
            </a:r>
            <a:endParaRPr lang="en-US" sz="1800" b="0" strike="noStrike" spc="-1">
              <a:latin typeface="Arial"/>
            </a:endParaRPr>
          </a:p>
        </p:txBody>
      </p:sp>
      <p:sp>
        <p:nvSpPr>
          <p:cNvPr id="359" name="CustomShape 5"/>
          <p:cNvSpPr/>
          <p:nvPr/>
        </p:nvSpPr>
        <p:spPr>
          <a:xfrm>
            <a:off x="1620360" y="3550728"/>
            <a:ext cx="301680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endParaRPr lang="en-US" sz="1800" b="0" strike="noStrike" spc="-1" dirty="0">
              <a:latin typeface="Arial"/>
            </a:endParaRPr>
          </a:p>
          <a:p>
            <a:pPr>
              <a:lnSpc>
                <a:spcPct val="100000"/>
              </a:lnSpc>
            </a:pPr>
            <a:r>
              <a:rPr lang="en-US" sz="1300" b="0" strike="noStrike" spc="-1" dirty="0">
                <a:solidFill>
                  <a:srgbClr val="FFFFFF"/>
                </a:solidFill>
                <a:latin typeface="+mj-lt"/>
                <a:ea typeface="DejaVu Sans"/>
              </a:rPr>
              <a:t>www.energy-community.org</a:t>
            </a:r>
            <a:endParaRPr lang="en-US" sz="1300" b="0" strike="noStrike" spc="-1" dirty="0">
              <a:latin typeface="+mj-lt"/>
            </a:endParaRPr>
          </a:p>
          <a:p>
            <a:pPr>
              <a:lnSpc>
                <a:spcPct val="150000"/>
              </a:lnSpc>
            </a:pPr>
            <a:r>
              <a:rPr lang="en-US" sz="1300" b="0" strike="noStrike" spc="-1" dirty="0" err="1">
                <a:solidFill>
                  <a:srgbClr val="FFFFFF"/>
                </a:solidFill>
                <a:latin typeface="+mj-lt"/>
                <a:ea typeface="DejaVu Sans"/>
              </a:rPr>
              <a:t>Ener_Community</a:t>
            </a:r>
            <a:endParaRPr lang="en-US" sz="1300" b="0" strike="noStrike" spc="-1" dirty="0">
              <a:latin typeface="+mj-lt"/>
            </a:endParaRPr>
          </a:p>
          <a:p>
            <a:pPr>
              <a:lnSpc>
                <a:spcPct val="150000"/>
              </a:lnSpc>
            </a:pPr>
            <a:r>
              <a:rPr lang="en-US" sz="1300" b="0" strike="noStrike" spc="-1" dirty="0">
                <a:solidFill>
                  <a:srgbClr val="FFFFFF"/>
                </a:solidFill>
                <a:latin typeface="+mj-lt"/>
                <a:ea typeface="DejaVu Sans"/>
              </a:rPr>
              <a:t>/company/energy-community</a:t>
            </a:r>
            <a:endParaRPr lang="en-US" sz="1300" b="0" strike="noStrike" spc="-1" dirty="0">
              <a:latin typeface="+mj-lt"/>
            </a:endParaRPr>
          </a:p>
          <a:p>
            <a:pPr>
              <a:lnSpc>
                <a:spcPct val="150000"/>
              </a:lnSpc>
            </a:pPr>
            <a:r>
              <a:rPr lang="en-US" sz="1300" b="0" strike="noStrike" spc="-1" dirty="0">
                <a:solidFill>
                  <a:srgbClr val="FFFFFF"/>
                </a:solidFill>
                <a:latin typeface="+mj-lt"/>
                <a:ea typeface="DejaVu Sans"/>
              </a:rPr>
              <a:t>/</a:t>
            </a:r>
            <a:r>
              <a:rPr lang="en-US" sz="1300" b="0" strike="noStrike" spc="-1" dirty="0" err="1">
                <a:solidFill>
                  <a:srgbClr val="FFFFFF"/>
                </a:solidFill>
                <a:latin typeface="+mj-lt"/>
                <a:ea typeface="DejaVu Sans"/>
              </a:rPr>
              <a:t>Ener.Community</a:t>
            </a:r>
            <a:endParaRPr lang="en-US" sz="1300" b="0" strike="noStrike" spc="-1" dirty="0">
              <a:latin typeface="+mj-lt"/>
            </a:endParaRPr>
          </a:p>
          <a:p>
            <a:pPr>
              <a:lnSpc>
                <a:spcPct val="150000"/>
              </a:lnSpc>
            </a:pPr>
            <a:r>
              <a:rPr lang="en-US" sz="1300" b="0" strike="noStrike" spc="-1" dirty="0">
                <a:solidFill>
                  <a:srgbClr val="FFFFFF"/>
                </a:solidFill>
                <a:latin typeface="+mj-lt"/>
                <a:ea typeface="DejaVu Sans"/>
              </a:rPr>
              <a:t>/</a:t>
            </a:r>
            <a:r>
              <a:rPr lang="en-US" sz="1300" b="0" strike="noStrike" spc="-1" dirty="0" err="1">
                <a:solidFill>
                  <a:srgbClr val="FFFFFF"/>
                </a:solidFill>
                <a:latin typeface="+mj-lt"/>
                <a:ea typeface="DejaVu Sans"/>
              </a:rPr>
              <a:t>EnergyCommunityTV</a:t>
            </a:r>
            <a:endParaRPr lang="en-US" sz="1300" b="0" strike="noStrike" spc="-1" dirty="0">
              <a:latin typeface="+mj-lt"/>
            </a:endParaRPr>
          </a:p>
        </p:txBody>
      </p:sp>
      <p:sp>
        <p:nvSpPr>
          <p:cNvPr id="360" name="CustomShape 6"/>
          <p:cNvSpPr/>
          <p:nvPr/>
        </p:nvSpPr>
        <p:spPr>
          <a:xfrm>
            <a:off x="1299600" y="3610800"/>
            <a:ext cx="2827080" cy="33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FDD204"/>
                </a:solidFill>
                <a:latin typeface="+mj-lt"/>
                <a:ea typeface="DejaVu Sans"/>
              </a:rPr>
              <a:t>GET IN TOUCH</a:t>
            </a:r>
            <a:endParaRPr lang="en-US" sz="1800" b="0" strike="noStrike" spc="-1" dirty="0">
              <a:latin typeface="+mj-lt"/>
            </a:endParaRPr>
          </a:p>
        </p:txBody>
      </p:sp>
    </p:spTree>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2"/>
          <a:stretch/>
        </p:blipFill>
        <p:spPr>
          <a:xfrm>
            <a:off x="0" y="0"/>
            <a:ext cx="10075320" cy="1565280"/>
          </a:xfrm>
          <a:prstGeom prst="rect">
            <a:avLst/>
          </a:prstGeom>
          <a:ln>
            <a:noFill/>
          </a:ln>
        </p:spPr>
      </p:pic>
      <p:pic>
        <p:nvPicPr>
          <p:cNvPr id="345" name="Picture 344"/>
          <p:cNvPicPr/>
          <p:nvPr/>
        </p:nvPicPr>
        <p:blipFill>
          <a:blip r:embed="rId3"/>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59" y="5350680"/>
            <a:ext cx="7287391" cy="225380"/>
            <a:chOff x="770759" y="5350680"/>
            <a:chExt cx="7287391" cy="225380"/>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59" y="5350680"/>
              <a:ext cx="7287391" cy="2253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latin typeface="+mj-lt"/>
                </a:rPr>
                <a:t>Sekretarijat</a:t>
              </a:r>
              <a:r>
                <a:rPr lang="en-US" sz="1000" spc="-1" dirty="0">
                  <a:solidFill>
                    <a:srgbClr val="00FFFF"/>
                  </a:solidFill>
                  <a:latin typeface="+mj-lt"/>
                </a:rPr>
                <a:t> </a:t>
              </a:r>
              <a:r>
                <a:rPr lang="en-US" sz="1000" spc="-1" dirty="0" err="1">
                  <a:solidFill>
                    <a:srgbClr val="00FFFF"/>
                  </a:solidFill>
                  <a:latin typeface="+mj-lt"/>
                </a:rPr>
                <a:t>Energetske</a:t>
              </a:r>
              <a:r>
                <a:rPr lang="en-US" sz="1000" spc="-1" dirty="0">
                  <a:solidFill>
                    <a:srgbClr val="00FFFF"/>
                  </a:solidFill>
                  <a:latin typeface="+mj-lt"/>
                </a:rPr>
                <a:t> </a:t>
              </a:r>
              <a:r>
                <a:rPr lang="en-US" sz="1000" spc="-1" dirty="0" err="1">
                  <a:solidFill>
                    <a:srgbClr val="00FFFF"/>
                  </a:solidFill>
                  <a:latin typeface="+mj-lt"/>
                </a:rPr>
                <a:t>zajednice</a:t>
              </a:r>
              <a:r>
                <a:rPr lang="en-US" sz="1000" spc="-1" dirty="0">
                  <a:solidFill>
                    <a:srgbClr val="00FFFF"/>
                  </a:solidFill>
                  <a:latin typeface="+mj-lt"/>
                </a:rPr>
                <a:t>       </a:t>
              </a:r>
              <a:r>
                <a:rPr lang="en-US" sz="1000" spc="-1" dirty="0" err="1">
                  <a:solidFill>
                    <a:srgbClr val="00FFFF"/>
                  </a:solidFill>
                  <a:latin typeface="+mj-lt"/>
                </a:rPr>
                <a:t>Prezentacija</a:t>
              </a:r>
              <a:r>
                <a:rPr lang="en-US" sz="1000" spc="-1" dirty="0">
                  <a:solidFill>
                    <a:srgbClr val="00FFFF"/>
                  </a:solidFill>
                  <a:latin typeface="+mj-lt"/>
                </a:rPr>
                <a:t> </a:t>
              </a:r>
              <a:r>
                <a:rPr lang="en-US" sz="1000" spc="-1" dirty="0" err="1">
                  <a:solidFill>
                    <a:srgbClr val="00FFFF"/>
                  </a:solidFill>
                  <a:latin typeface="+mj-lt"/>
                </a:rPr>
                <a:t>stanja</a:t>
              </a:r>
              <a:r>
                <a:rPr lang="en-US" sz="1000" spc="-1" dirty="0">
                  <a:solidFill>
                    <a:srgbClr val="00FFFF"/>
                  </a:solidFill>
                  <a:latin typeface="+mj-lt"/>
                </a:rPr>
                <a:t> u </a:t>
              </a:r>
              <a:r>
                <a:rPr lang="en-US" sz="1000" spc="-1" dirty="0" err="1">
                  <a:solidFill>
                    <a:srgbClr val="00FFFF"/>
                  </a:solidFill>
                  <a:latin typeface="+mj-lt"/>
                </a:rPr>
                <a:t>evropskim</a:t>
              </a:r>
              <a:r>
                <a:rPr lang="en-US" sz="1000" spc="-1" dirty="0">
                  <a:solidFill>
                    <a:srgbClr val="00FFFF"/>
                  </a:solidFill>
                  <a:latin typeface="+mj-lt"/>
                </a:rPr>
                <a:t> </a:t>
              </a:r>
              <a:r>
                <a:rPr lang="en-US" sz="1000" spc="-1" dirty="0" err="1">
                  <a:solidFill>
                    <a:srgbClr val="00FFFF"/>
                  </a:solidFill>
                  <a:latin typeface="+mj-lt"/>
                </a:rPr>
                <a:t>integracijama</a:t>
              </a:r>
              <a:r>
                <a:rPr lang="en-US" sz="1000" spc="-1" dirty="0">
                  <a:solidFill>
                    <a:srgbClr val="00FFFF"/>
                  </a:solidFill>
                  <a:latin typeface="+mj-lt"/>
                </a:rPr>
                <a:t> </a:t>
              </a:r>
              <a:r>
                <a:rPr lang="en-US" sz="1000" spc="-1" dirty="0" err="1">
                  <a:solidFill>
                    <a:srgbClr val="00FFFF"/>
                  </a:solidFill>
                  <a:latin typeface="+mj-lt"/>
                </a:rPr>
                <a:t>Crne</a:t>
              </a:r>
              <a:r>
                <a:rPr lang="en-US" sz="1000" spc="-1" dirty="0">
                  <a:solidFill>
                    <a:srgbClr val="00FFFF"/>
                  </a:solidFill>
                  <a:latin typeface="+mj-lt"/>
                </a:rPr>
                <a:t> Gore </a:t>
              </a:r>
              <a:r>
                <a:rPr lang="en-US" sz="1000" spc="-1" dirty="0" err="1">
                  <a:solidFill>
                    <a:srgbClr val="00FFFF"/>
                  </a:solidFill>
                  <a:latin typeface="+mj-lt"/>
                </a:rPr>
                <a:t>iz</a:t>
              </a:r>
              <a:r>
                <a:rPr lang="en-US" sz="1000" spc="-1" dirty="0">
                  <a:solidFill>
                    <a:srgbClr val="00FFFF"/>
                  </a:solidFill>
                  <a:latin typeface="+mj-lt"/>
                </a:rPr>
                <a:t> </a:t>
              </a:r>
              <a:r>
                <a:rPr lang="en-US" sz="1000" spc="-1" dirty="0" err="1">
                  <a:solidFill>
                    <a:srgbClr val="00FFFF"/>
                  </a:solidFill>
                  <a:latin typeface="+mj-lt"/>
                </a:rPr>
                <a:t>oblasti</a:t>
              </a:r>
              <a:r>
                <a:rPr lang="en-US" sz="1000" spc="-1" dirty="0">
                  <a:solidFill>
                    <a:srgbClr val="00FFFF"/>
                  </a:solidFill>
                  <a:latin typeface="+mj-lt"/>
                </a:rPr>
                <a:t> </a:t>
              </a:r>
              <a:r>
                <a:rPr lang="en-US" sz="1000" spc="-1" dirty="0" err="1">
                  <a:solidFill>
                    <a:srgbClr val="00FFFF"/>
                  </a:solidFill>
                  <a:latin typeface="+mj-lt"/>
                </a:rPr>
                <a:t>energetike</a:t>
              </a:r>
              <a:endParaRPr lang="en-US" sz="1000" spc="-1" dirty="0">
                <a:solidFill>
                  <a:srgbClr val="00FFFF"/>
                </a:solidFill>
                <a:latin typeface="+mj-lt"/>
              </a:endParaRPr>
            </a:p>
            <a:p>
              <a:pPr>
                <a:lnSpc>
                  <a:spcPct val="100000"/>
                </a:lnSpc>
              </a:pPr>
              <a:endParaRPr lang="en-US" sz="1000" spc="-1" dirty="0">
                <a:solidFill>
                  <a:srgbClr val="00FFFF"/>
                </a:solidFill>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752399" y="915120"/>
            <a:ext cx="7236569" cy="65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pc="-1" dirty="0" err="1">
                <a:solidFill>
                  <a:srgbClr val="FDD204"/>
                </a:solidFill>
                <a:latin typeface="+mj-lt"/>
              </a:rPr>
              <a:t>Pregled</a:t>
            </a:r>
            <a:r>
              <a:rPr lang="en-US" sz="2800" b="1" spc="-1" dirty="0">
                <a:solidFill>
                  <a:srgbClr val="FDD204"/>
                </a:solidFill>
                <a:latin typeface="+mj-lt"/>
              </a:rPr>
              <a:t> </a:t>
            </a:r>
            <a:r>
              <a:rPr lang="en-US" sz="2800" b="1" spc="-1" dirty="0" err="1">
                <a:solidFill>
                  <a:srgbClr val="FDD204"/>
                </a:solidFill>
                <a:latin typeface="+mj-lt"/>
              </a:rPr>
              <a:t>karakteristika</a:t>
            </a:r>
            <a:r>
              <a:rPr lang="en-US" sz="2800" b="1" spc="-1" dirty="0">
                <a:solidFill>
                  <a:srgbClr val="FDD204"/>
                </a:solidFill>
                <a:latin typeface="+mj-lt"/>
              </a:rPr>
              <a:t> </a:t>
            </a:r>
            <a:r>
              <a:rPr lang="en-US" sz="2800" b="1" spc="-1" dirty="0" err="1">
                <a:solidFill>
                  <a:srgbClr val="FDD204"/>
                </a:solidFill>
                <a:latin typeface="+mj-lt"/>
              </a:rPr>
              <a:t>implementacije</a:t>
            </a:r>
            <a:r>
              <a:rPr lang="en-US" sz="2800" b="1" spc="-1" dirty="0">
                <a:solidFill>
                  <a:srgbClr val="FDD204"/>
                </a:solidFill>
                <a:latin typeface="+mj-lt"/>
              </a:rPr>
              <a:t> od </a:t>
            </a:r>
            <a:r>
              <a:rPr lang="en-US" sz="2800" b="1" spc="-1" dirty="0" err="1">
                <a:solidFill>
                  <a:srgbClr val="FDD204"/>
                </a:solidFill>
                <a:latin typeface="+mj-lt"/>
              </a:rPr>
              <a:t>strane</a:t>
            </a:r>
            <a:r>
              <a:rPr lang="en-US" sz="2800" b="1" spc="-1" dirty="0">
                <a:solidFill>
                  <a:srgbClr val="FDD204"/>
                </a:solidFill>
                <a:latin typeface="+mj-lt"/>
              </a:rPr>
              <a:t> </a:t>
            </a:r>
            <a:r>
              <a:rPr lang="en-US" sz="2800" b="1" spc="-1" dirty="0" err="1">
                <a:solidFill>
                  <a:srgbClr val="FDD204"/>
                </a:solidFill>
                <a:latin typeface="+mj-lt"/>
              </a:rPr>
              <a:t>ugovornih</a:t>
            </a:r>
            <a:r>
              <a:rPr lang="en-US" sz="2800" b="1" spc="-1" dirty="0">
                <a:solidFill>
                  <a:srgbClr val="FDD204"/>
                </a:solidFill>
                <a:latin typeface="+mj-lt"/>
              </a:rPr>
              <a:t> </a:t>
            </a:r>
            <a:r>
              <a:rPr lang="en-US" sz="2800" b="1" spc="-1" dirty="0" err="1" smtClean="0">
                <a:solidFill>
                  <a:srgbClr val="FDD204"/>
                </a:solidFill>
                <a:latin typeface="+mj-lt"/>
              </a:rPr>
              <a:t>strana</a:t>
            </a:r>
            <a:r>
              <a:rPr lang="en-US" sz="2800" b="1" spc="-1" dirty="0" smtClean="0">
                <a:solidFill>
                  <a:srgbClr val="FDD204"/>
                </a:solidFill>
                <a:latin typeface="+mj-lt"/>
              </a:rPr>
              <a:t> </a:t>
            </a:r>
            <a:r>
              <a:rPr lang="en-US" sz="2800" b="1" spc="-1" dirty="0" err="1" smtClean="0">
                <a:solidFill>
                  <a:srgbClr val="FDD204"/>
                </a:solidFill>
                <a:latin typeface="+mj-lt"/>
              </a:rPr>
              <a:t>Energetske</a:t>
            </a:r>
            <a:r>
              <a:rPr lang="en-US" sz="2800" b="1" spc="-1" dirty="0" smtClean="0">
                <a:solidFill>
                  <a:srgbClr val="FDD204"/>
                </a:solidFill>
                <a:latin typeface="+mj-lt"/>
              </a:rPr>
              <a:t> </a:t>
            </a:r>
            <a:r>
              <a:rPr lang="sl-SI" sz="2800" b="1" spc="-1" dirty="0" smtClean="0">
                <a:solidFill>
                  <a:srgbClr val="FDD204"/>
                </a:solidFill>
                <a:latin typeface="+mj-lt"/>
              </a:rPr>
              <a:t>zajednice</a:t>
            </a:r>
            <a:r>
              <a:rPr lang="en-US" sz="2800" b="1" strike="noStrike" spc="-1" dirty="0" smtClean="0">
                <a:solidFill>
                  <a:srgbClr val="FFFFFF"/>
                </a:solidFill>
                <a:latin typeface="+mj-lt"/>
                <a:ea typeface="DejaVu Sans"/>
              </a:rPr>
              <a:t>COMMUNITY </a:t>
            </a:r>
            <a:r>
              <a:rPr lang="en-US" sz="2800" b="1" strike="noStrike" spc="-1" dirty="0">
                <a:solidFill>
                  <a:srgbClr val="FFFFFF"/>
                </a:solidFill>
                <a:latin typeface="+mj-lt"/>
                <a:ea typeface="DejaVu Sans"/>
              </a:rPr>
              <a:t>SECRETARIAT DOES </a:t>
            </a:r>
            <a:endParaRPr lang="en-US" sz="2800" b="0" strike="noStrike" spc="-1" dirty="0">
              <a:latin typeface="+mj-lt"/>
            </a:endParaRPr>
          </a:p>
        </p:txBody>
      </p:sp>
      <p:pic>
        <p:nvPicPr>
          <p:cNvPr id="2" name="Picture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939368" y="2299498"/>
            <a:ext cx="6196584" cy="2709672"/>
          </a:xfrm>
          <a:prstGeom prst="rect">
            <a:avLst/>
          </a:prstGeom>
        </p:spPr>
      </p:pic>
    </p:spTree>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2"/>
          <a:stretch/>
        </p:blipFill>
        <p:spPr>
          <a:xfrm>
            <a:off x="0" y="0"/>
            <a:ext cx="10075320" cy="1565280"/>
          </a:xfrm>
          <a:prstGeom prst="rect">
            <a:avLst/>
          </a:prstGeom>
          <a:ln>
            <a:noFill/>
          </a:ln>
        </p:spPr>
      </p:pic>
      <p:pic>
        <p:nvPicPr>
          <p:cNvPr id="345" name="Picture 344"/>
          <p:cNvPicPr/>
          <p:nvPr/>
        </p:nvPicPr>
        <p:blipFill>
          <a:blip r:embed="rId3"/>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60" y="5350680"/>
            <a:ext cx="6879176" cy="225380"/>
            <a:chOff x="770760" y="5350680"/>
            <a:chExt cx="6879176" cy="225380"/>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60" y="5350680"/>
              <a:ext cx="6879176" cy="13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latin typeface="+mj-lt"/>
                </a:rPr>
                <a:t>Sekretarijat</a:t>
              </a:r>
              <a:r>
                <a:rPr lang="en-US" sz="1000" spc="-1" dirty="0">
                  <a:solidFill>
                    <a:srgbClr val="00FFFF"/>
                  </a:solidFill>
                  <a:latin typeface="+mj-lt"/>
                </a:rPr>
                <a:t> </a:t>
              </a:r>
              <a:r>
                <a:rPr lang="en-US" sz="1000" spc="-1" dirty="0" err="1">
                  <a:solidFill>
                    <a:srgbClr val="00FFFF"/>
                  </a:solidFill>
                  <a:latin typeface="+mj-lt"/>
                </a:rPr>
                <a:t>Energetske</a:t>
              </a:r>
              <a:r>
                <a:rPr lang="en-US" sz="1000" spc="-1" dirty="0">
                  <a:solidFill>
                    <a:srgbClr val="00FFFF"/>
                  </a:solidFill>
                  <a:latin typeface="+mj-lt"/>
                </a:rPr>
                <a:t> </a:t>
              </a:r>
              <a:r>
                <a:rPr lang="en-US" sz="1000" spc="-1" dirty="0" err="1">
                  <a:solidFill>
                    <a:srgbClr val="00FFFF"/>
                  </a:solidFill>
                  <a:latin typeface="+mj-lt"/>
                </a:rPr>
                <a:t>zajednice</a:t>
              </a:r>
              <a:r>
                <a:rPr lang="en-US" sz="1000" spc="-1" dirty="0">
                  <a:solidFill>
                    <a:srgbClr val="00FFFF"/>
                  </a:solidFill>
                  <a:latin typeface="+mj-lt"/>
                </a:rPr>
                <a:t>       </a:t>
              </a:r>
              <a:r>
                <a:rPr lang="en-US" sz="1000" spc="-1" dirty="0" err="1">
                  <a:solidFill>
                    <a:srgbClr val="00FFFF"/>
                  </a:solidFill>
                  <a:latin typeface="+mj-lt"/>
                </a:rPr>
                <a:t>Prezentacija</a:t>
              </a:r>
              <a:r>
                <a:rPr lang="en-US" sz="1000" spc="-1" dirty="0">
                  <a:solidFill>
                    <a:srgbClr val="00FFFF"/>
                  </a:solidFill>
                  <a:latin typeface="+mj-lt"/>
                </a:rPr>
                <a:t> </a:t>
              </a:r>
              <a:r>
                <a:rPr lang="en-US" sz="1000" spc="-1" dirty="0" err="1">
                  <a:solidFill>
                    <a:srgbClr val="00FFFF"/>
                  </a:solidFill>
                  <a:latin typeface="+mj-lt"/>
                </a:rPr>
                <a:t>stanja</a:t>
              </a:r>
              <a:r>
                <a:rPr lang="en-US" sz="1000" spc="-1" dirty="0">
                  <a:solidFill>
                    <a:srgbClr val="00FFFF"/>
                  </a:solidFill>
                  <a:latin typeface="+mj-lt"/>
                </a:rPr>
                <a:t> u </a:t>
              </a:r>
              <a:r>
                <a:rPr lang="en-US" sz="1000" spc="-1" dirty="0" err="1">
                  <a:solidFill>
                    <a:srgbClr val="00FFFF"/>
                  </a:solidFill>
                  <a:latin typeface="+mj-lt"/>
                </a:rPr>
                <a:t>evropskim</a:t>
              </a:r>
              <a:r>
                <a:rPr lang="en-US" sz="1000" spc="-1" dirty="0">
                  <a:solidFill>
                    <a:srgbClr val="00FFFF"/>
                  </a:solidFill>
                  <a:latin typeface="+mj-lt"/>
                </a:rPr>
                <a:t> </a:t>
              </a:r>
              <a:r>
                <a:rPr lang="en-US" sz="1000" spc="-1" dirty="0" err="1">
                  <a:solidFill>
                    <a:srgbClr val="00FFFF"/>
                  </a:solidFill>
                  <a:latin typeface="+mj-lt"/>
                </a:rPr>
                <a:t>integracijama</a:t>
              </a:r>
              <a:r>
                <a:rPr lang="en-US" sz="1000" spc="-1" dirty="0">
                  <a:solidFill>
                    <a:srgbClr val="00FFFF"/>
                  </a:solidFill>
                  <a:latin typeface="+mj-lt"/>
                </a:rPr>
                <a:t> </a:t>
              </a:r>
              <a:r>
                <a:rPr lang="en-US" sz="1000" spc="-1" dirty="0" err="1">
                  <a:solidFill>
                    <a:srgbClr val="00FFFF"/>
                  </a:solidFill>
                  <a:latin typeface="+mj-lt"/>
                </a:rPr>
                <a:t>Crne</a:t>
              </a:r>
              <a:r>
                <a:rPr lang="en-US" sz="1000" spc="-1" dirty="0">
                  <a:solidFill>
                    <a:srgbClr val="00FFFF"/>
                  </a:solidFill>
                  <a:latin typeface="+mj-lt"/>
                </a:rPr>
                <a:t> Gore </a:t>
              </a:r>
              <a:r>
                <a:rPr lang="en-US" sz="1000" spc="-1" dirty="0" err="1">
                  <a:solidFill>
                    <a:srgbClr val="00FFFF"/>
                  </a:solidFill>
                  <a:latin typeface="+mj-lt"/>
                </a:rPr>
                <a:t>iz</a:t>
              </a:r>
              <a:r>
                <a:rPr lang="en-US" sz="1000" spc="-1" dirty="0">
                  <a:solidFill>
                    <a:srgbClr val="00FFFF"/>
                  </a:solidFill>
                  <a:latin typeface="+mj-lt"/>
                </a:rPr>
                <a:t> </a:t>
              </a:r>
              <a:r>
                <a:rPr lang="en-US" sz="1000" spc="-1" dirty="0" err="1">
                  <a:solidFill>
                    <a:srgbClr val="00FFFF"/>
                  </a:solidFill>
                  <a:latin typeface="+mj-lt"/>
                </a:rPr>
                <a:t>oblasti</a:t>
              </a:r>
              <a:r>
                <a:rPr lang="en-US" sz="1000" spc="-1" dirty="0">
                  <a:solidFill>
                    <a:srgbClr val="00FFFF"/>
                  </a:solidFill>
                  <a:latin typeface="+mj-lt"/>
                </a:rPr>
                <a:t> </a:t>
              </a:r>
              <a:r>
                <a:rPr lang="en-US" sz="1000" spc="-1" dirty="0" err="1">
                  <a:solidFill>
                    <a:srgbClr val="00FFFF"/>
                  </a:solidFill>
                  <a:latin typeface="+mj-lt"/>
                </a:rPr>
                <a:t>energetike</a:t>
              </a:r>
              <a:endParaRPr lang="en-US" sz="1000" spc="-1" dirty="0">
                <a:solidFill>
                  <a:srgbClr val="00FFFF"/>
                </a:solidFill>
                <a:latin typeface="+mj-lt"/>
              </a:endParaRPr>
            </a:p>
            <a:p>
              <a:pPr>
                <a:lnSpc>
                  <a:spcPct val="100000"/>
                </a:lnSpc>
              </a:pPr>
              <a:endParaRPr lang="en-US" sz="1000" spc="-1" dirty="0">
                <a:solidFill>
                  <a:srgbClr val="00FFFF"/>
                </a:solidFill>
                <a:latin typeface="+mj-lt"/>
              </a:endParaRPr>
            </a:p>
            <a:p>
              <a:pPr>
                <a:lnSpc>
                  <a:spcPct val="100000"/>
                </a:lnSpc>
              </a:pPr>
              <a:endParaRPr lang="en-US" sz="1000" b="0" strike="noStrike" spc="-1" dirty="0">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379849" y="1777392"/>
            <a:ext cx="8810987" cy="94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pc="-1" dirty="0" err="1" smtClean="0">
                <a:solidFill>
                  <a:srgbClr val="FDD204"/>
                </a:solidFill>
              </a:rPr>
              <a:t>Karakteristike</a:t>
            </a:r>
            <a:endParaRPr lang="en-US" sz="2800" b="1" spc="-1" dirty="0" smtClean="0">
              <a:solidFill>
                <a:srgbClr val="FDD204"/>
              </a:solidFill>
            </a:endParaRPr>
          </a:p>
          <a:p>
            <a:pPr>
              <a:lnSpc>
                <a:spcPct val="100000"/>
              </a:lnSpc>
            </a:pPr>
            <a:r>
              <a:rPr lang="en-US" sz="2800" b="1" spc="-1" dirty="0" err="1">
                <a:solidFill>
                  <a:srgbClr val="FDD204"/>
                </a:solidFill>
              </a:rPr>
              <a:t>implementacije</a:t>
            </a:r>
            <a:r>
              <a:rPr lang="en-US" sz="2800" b="1" spc="-1" dirty="0" err="1">
                <a:solidFill>
                  <a:srgbClr val="FFFFFF"/>
                </a:solidFill>
              </a:rPr>
              <a:t>S</a:t>
            </a:r>
            <a:endParaRPr lang="en-US" sz="2800" b="0" strike="noStrike" spc="-1" dirty="0">
              <a:latin typeface="+mj-lt"/>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3925" y="115801"/>
            <a:ext cx="4841526" cy="5078999"/>
          </a:xfrm>
          <a:prstGeom prst="rect">
            <a:avLst/>
          </a:prstGeom>
        </p:spPr>
      </p:pic>
    </p:spTree>
    <p:extLst>
      <p:ext uri="{BB962C8B-B14F-4D97-AF65-F5344CB8AC3E}">
        <p14:creationId xmlns:p14="http://schemas.microsoft.com/office/powerpoint/2010/main" val="4181872183"/>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2"/>
          <a:stretch/>
        </p:blipFill>
        <p:spPr>
          <a:xfrm>
            <a:off x="0" y="0"/>
            <a:ext cx="10075320" cy="907176"/>
          </a:xfrm>
          <a:prstGeom prst="rect">
            <a:avLst/>
          </a:prstGeom>
          <a:ln>
            <a:noFill/>
          </a:ln>
        </p:spPr>
      </p:pic>
      <p:pic>
        <p:nvPicPr>
          <p:cNvPr id="345" name="Picture 344"/>
          <p:cNvPicPr/>
          <p:nvPr/>
        </p:nvPicPr>
        <p:blipFill>
          <a:blip r:embed="rId3"/>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59" y="5350680"/>
            <a:ext cx="7246569" cy="225380"/>
            <a:chOff x="770759" y="5350680"/>
            <a:chExt cx="7246569" cy="225380"/>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59" y="5350680"/>
              <a:ext cx="7246569" cy="2253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latin typeface="+mj-lt"/>
                </a:rPr>
                <a:t>Sekretarijat</a:t>
              </a:r>
              <a:r>
                <a:rPr lang="en-US" sz="1000" spc="-1" dirty="0">
                  <a:solidFill>
                    <a:srgbClr val="00FFFF"/>
                  </a:solidFill>
                  <a:latin typeface="+mj-lt"/>
                </a:rPr>
                <a:t> </a:t>
              </a:r>
              <a:r>
                <a:rPr lang="en-US" sz="1000" spc="-1" dirty="0" err="1">
                  <a:solidFill>
                    <a:srgbClr val="00FFFF"/>
                  </a:solidFill>
                  <a:latin typeface="+mj-lt"/>
                </a:rPr>
                <a:t>Energetske</a:t>
              </a:r>
              <a:r>
                <a:rPr lang="en-US" sz="1000" spc="-1" dirty="0">
                  <a:solidFill>
                    <a:srgbClr val="00FFFF"/>
                  </a:solidFill>
                  <a:latin typeface="+mj-lt"/>
                </a:rPr>
                <a:t> </a:t>
              </a:r>
              <a:r>
                <a:rPr lang="en-US" sz="1000" spc="-1" dirty="0" err="1" smtClean="0">
                  <a:solidFill>
                    <a:srgbClr val="00FFFF"/>
                  </a:solidFill>
                  <a:latin typeface="+mj-lt"/>
                </a:rPr>
                <a:t>zajednice</a:t>
              </a:r>
              <a:r>
                <a:rPr lang="en-US" sz="1000" spc="-1" dirty="0">
                  <a:solidFill>
                    <a:srgbClr val="00FFFF"/>
                  </a:solidFill>
                  <a:latin typeface="+mj-lt"/>
                </a:rPr>
                <a:t>       </a:t>
              </a:r>
              <a:r>
                <a:rPr lang="en-US" sz="1000" spc="-1" dirty="0" err="1">
                  <a:solidFill>
                    <a:srgbClr val="00FFFF"/>
                  </a:solidFill>
                  <a:latin typeface="+mj-lt"/>
                </a:rPr>
                <a:t>Prezentacija</a:t>
              </a:r>
              <a:r>
                <a:rPr lang="en-US" sz="1000" spc="-1" dirty="0">
                  <a:solidFill>
                    <a:srgbClr val="00FFFF"/>
                  </a:solidFill>
                  <a:latin typeface="+mj-lt"/>
                </a:rPr>
                <a:t> </a:t>
              </a:r>
              <a:r>
                <a:rPr lang="en-US" sz="1000" spc="-1" dirty="0" err="1">
                  <a:solidFill>
                    <a:srgbClr val="00FFFF"/>
                  </a:solidFill>
                  <a:latin typeface="+mj-lt"/>
                </a:rPr>
                <a:t>stanja</a:t>
              </a:r>
              <a:r>
                <a:rPr lang="en-US" sz="1000" spc="-1" dirty="0">
                  <a:solidFill>
                    <a:srgbClr val="00FFFF"/>
                  </a:solidFill>
                  <a:latin typeface="+mj-lt"/>
                </a:rPr>
                <a:t> u </a:t>
              </a:r>
              <a:r>
                <a:rPr lang="en-US" sz="1000" spc="-1" dirty="0" err="1">
                  <a:solidFill>
                    <a:srgbClr val="00FFFF"/>
                  </a:solidFill>
                  <a:latin typeface="+mj-lt"/>
                </a:rPr>
                <a:t>evropskim</a:t>
              </a:r>
              <a:r>
                <a:rPr lang="en-US" sz="1000" spc="-1" dirty="0">
                  <a:solidFill>
                    <a:srgbClr val="00FFFF"/>
                  </a:solidFill>
                  <a:latin typeface="+mj-lt"/>
                </a:rPr>
                <a:t> </a:t>
              </a:r>
              <a:r>
                <a:rPr lang="en-US" sz="1000" spc="-1" dirty="0" err="1">
                  <a:solidFill>
                    <a:srgbClr val="00FFFF"/>
                  </a:solidFill>
                  <a:latin typeface="+mj-lt"/>
                </a:rPr>
                <a:t>integracijama</a:t>
              </a:r>
              <a:r>
                <a:rPr lang="en-US" sz="1000" spc="-1" dirty="0">
                  <a:solidFill>
                    <a:srgbClr val="00FFFF"/>
                  </a:solidFill>
                  <a:latin typeface="+mj-lt"/>
                </a:rPr>
                <a:t> </a:t>
              </a:r>
              <a:r>
                <a:rPr lang="en-US" sz="1000" spc="-1" dirty="0" err="1">
                  <a:solidFill>
                    <a:srgbClr val="00FFFF"/>
                  </a:solidFill>
                  <a:latin typeface="+mj-lt"/>
                </a:rPr>
                <a:t>Crne</a:t>
              </a:r>
              <a:r>
                <a:rPr lang="en-US" sz="1000" spc="-1" dirty="0">
                  <a:solidFill>
                    <a:srgbClr val="00FFFF"/>
                  </a:solidFill>
                  <a:latin typeface="+mj-lt"/>
                </a:rPr>
                <a:t> Gore </a:t>
              </a:r>
              <a:r>
                <a:rPr lang="en-US" sz="1000" spc="-1" dirty="0" err="1">
                  <a:solidFill>
                    <a:srgbClr val="00FFFF"/>
                  </a:solidFill>
                  <a:latin typeface="+mj-lt"/>
                </a:rPr>
                <a:t>iz</a:t>
              </a:r>
              <a:r>
                <a:rPr lang="en-US" sz="1000" spc="-1" dirty="0">
                  <a:solidFill>
                    <a:srgbClr val="00FFFF"/>
                  </a:solidFill>
                  <a:latin typeface="+mj-lt"/>
                </a:rPr>
                <a:t> </a:t>
              </a:r>
              <a:r>
                <a:rPr lang="en-US" sz="1000" spc="-1" dirty="0" err="1">
                  <a:solidFill>
                    <a:srgbClr val="00FFFF"/>
                  </a:solidFill>
                  <a:latin typeface="+mj-lt"/>
                </a:rPr>
                <a:t>oblasti</a:t>
              </a:r>
              <a:r>
                <a:rPr lang="en-US" sz="1000" spc="-1" dirty="0">
                  <a:solidFill>
                    <a:srgbClr val="00FFFF"/>
                  </a:solidFill>
                  <a:latin typeface="+mj-lt"/>
                </a:rPr>
                <a:t> </a:t>
              </a:r>
              <a:r>
                <a:rPr lang="en-US" sz="1000" spc="-1" dirty="0" err="1">
                  <a:solidFill>
                    <a:srgbClr val="00FFFF"/>
                  </a:solidFill>
                  <a:latin typeface="+mj-lt"/>
                </a:rPr>
                <a:t>energetike</a:t>
              </a:r>
              <a:endParaRPr lang="en-US" sz="1000" spc="-1" dirty="0">
                <a:solidFill>
                  <a:srgbClr val="00FFFF"/>
                </a:solidFill>
                <a:latin typeface="+mj-lt"/>
              </a:endParaRPr>
            </a:p>
            <a:p>
              <a:pPr>
                <a:lnSpc>
                  <a:spcPct val="100000"/>
                </a:lnSpc>
              </a:pPr>
              <a:endParaRPr lang="en-US" sz="1000" spc="-1" dirty="0">
                <a:solidFill>
                  <a:srgbClr val="00FFFF"/>
                </a:solidFill>
                <a:latin typeface="+mj-lt"/>
              </a:endParaRPr>
            </a:p>
            <a:p>
              <a:pPr>
                <a:lnSpc>
                  <a:spcPct val="100000"/>
                </a:lnSpc>
              </a:pPr>
              <a:endParaRPr lang="en-US" sz="1000" b="0" strike="noStrike" spc="-1" dirty="0">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3281940" y="312049"/>
            <a:ext cx="8810987" cy="94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pc="-1" dirty="0" err="1">
                <a:solidFill>
                  <a:srgbClr val="FDD204"/>
                </a:solidFill>
                <a:latin typeface="+mj-lt"/>
              </a:rPr>
              <a:t>Električna</a:t>
            </a:r>
            <a:r>
              <a:rPr lang="en-US" sz="2800" b="1" spc="-1" dirty="0">
                <a:solidFill>
                  <a:srgbClr val="FDD204"/>
                </a:solidFill>
                <a:latin typeface="+mj-lt"/>
              </a:rPr>
              <a:t> </a:t>
            </a:r>
            <a:r>
              <a:rPr lang="en-US" sz="2800" b="1" spc="-1" dirty="0" err="1">
                <a:solidFill>
                  <a:srgbClr val="FDD204"/>
                </a:solidFill>
                <a:latin typeface="+mj-lt"/>
              </a:rPr>
              <a:t>energija</a:t>
            </a:r>
            <a:r>
              <a:rPr lang="en-US" sz="2800" b="1" strike="noStrike" spc="-1" dirty="0" err="1" smtClean="0">
                <a:solidFill>
                  <a:srgbClr val="FFFFFF"/>
                </a:solidFill>
                <a:latin typeface="+mj-lt"/>
                <a:ea typeface="DejaVu Sans"/>
              </a:rPr>
              <a:t>DOES</a:t>
            </a:r>
            <a:r>
              <a:rPr lang="en-US" sz="2800" b="1" strike="noStrike" spc="-1" dirty="0" smtClean="0">
                <a:solidFill>
                  <a:srgbClr val="FFFFFF"/>
                </a:solidFill>
                <a:latin typeface="+mj-lt"/>
                <a:ea typeface="DejaVu Sans"/>
              </a:rPr>
              <a:t> </a:t>
            </a:r>
            <a:endParaRPr lang="en-US" sz="2800" b="0" strike="noStrike" spc="-1" dirty="0">
              <a:latin typeface="+mj-lt"/>
            </a:endParaRPr>
          </a:p>
        </p:txBody>
      </p:sp>
      <p:graphicFrame>
        <p:nvGraphicFramePr>
          <p:cNvPr id="25" name="Diagram 24"/>
          <p:cNvGraphicFramePr/>
          <p:nvPr>
            <p:extLst>
              <p:ext uri="{D42A27DB-BD31-4B8C-83A1-F6EECF244321}">
                <p14:modId xmlns:p14="http://schemas.microsoft.com/office/powerpoint/2010/main" val="3900182354"/>
              </p:ext>
            </p:extLst>
          </p:nvPr>
        </p:nvGraphicFramePr>
        <p:xfrm>
          <a:off x="654908" y="763482"/>
          <a:ext cx="8427309" cy="44802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00290517"/>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2"/>
          <a:stretch/>
        </p:blipFill>
        <p:spPr>
          <a:xfrm>
            <a:off x="0" y="0"/>
            <a:ext cx="10075320" cy="1565280"/>
          </a:xfrm>
          <a:prstGeom prst="rect">
            <a:avLst/>
          </a:prstGeom>
          <a:ln>
            <a:noFill/>
          </a:ln>
        </p:spPr>
      </p:pic>
      <p:pic>
        <p:nvPicPr>
          <p:cNvPr id="345" name="Picture 344"/>
          <p:cNvPicPr/>
          <p:nvPr/>
        </p:nvPicPr>
        <p:blipFill>
          <a:blip r:embed="rId3"/>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59" y="5350680"/>
            <a:ext cx="7948697" cy="225380"/>
            <a:chOff x="770759" y="5350680"/>
            <a:chExt cx="7948697" cy="225380"/>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59" y="5350680"/>
              <a:ext cx="7948697" cy="2253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rPr>
                <a:t>Sekretarijat</a:t>
              </a:r>
              <a:r>
                <a:rPr lang="en-US" sz="1000" spc="-1" dirty="0">
                  <a:solidFill>
                    <a:srgbClr val="00FFFF"/>
                  </a:solidFill>
                </a:rPr>
                <a:t> </a:t>
              </a:r>
              <a:r>
                <a:rPr lang="en-US" sz="1000" spc="-1" dirty="0" err="1">
                  <a:solidFill>
                    <a:srgbClr val="00FFFF"/>
                  </a:solidFill>
                </a:rPr>
                <a:t>Energetske</a:t>
              </a:r>
              <a:r>
                <a:rPr lang="en-US" sz="1000" spc="-1" dirty="0">
                  <a:solidFill>
                    <a:srgbClr val="00FFFF"/>
                  </a:solidFill>
                </a:rPr>
                <a:t> </a:t>
              </a:r>
              <a:r>
                <a:rPr lang="en-US" sz="1000" spc="-1" dirty="0" err="1">
                  <a:solidFill>
                    <a:srgbClr val="00FFFF"/>
                  </a:solidFill>
                </a:rPr>
                <a:t>zajednice</a:t>
              </a:r>
              <a:r>
                <a:rPr lang="en-US" sz="1000" spc="-1" dirty="0">
                  <a:solidFill>
                    <a:srgbClr val="00FFFF"/>
                  </a:solidFill>
                </a:rPr>
                <a:t>       </a:t>
              </a:r>
              <a:r>
                <a:rPr lang="en-US" sz="1000" spc="-1" dirty="0" err="1">
                  <a:solidFill>
                    <a:srgbClr val="00FFFF"/>
                  </a:solidFill>
                </a:rPr>
                <a:t>Prezentacija</a:t>
              </a:r>
              <a:r>
                <a:rPr lang="en-US" sz="1000" spc="-1" dirty="0">
                  <a:solidFill>
                    <a:srgbClr val="00FFFF"/>
                  </a:solidFill>
                </a:rPr>
                <a:t> </a:t>
              </a:r>
              <a:r>
                <a:rPr lang="en-US" sz="1000" spc="-1" dirty="0" err="1">
                  <a:solidFill>
                    <a:srgbClr val="00FFFF"/>
                  </a:solidFill>
                </a:rPr>
                <a:t>stanja</a:t>
              </a:r>
              <a:r>
                <a:rPr lang="en-US" sz="1000" spc="-1" dirty="0">
                  <a:solidFill>
                    <a:srgbClr val="00FFFF"/>
                  </a:solidFill>
                </a:rPr>
                <a:t> u </a:t>
              </a:r>
              <a:r>
                <a:rPr lang="en-US" sz="1000" spc="-1" dirty="0" err="1">
                  <a:solidFill>
                    <a:srgbClr val="00FFFF"/>
                  </a:solidFill>
                </a:rPr>
                <a:t>evropskim</a:t>
              </a:r>
              <a:r>
                <a:rPr lang="en-US" sz="1000" spc="-1" dirty="0">
                  <a:solidFill>
                    <a:srgbClr val="00FFFF"/>
                  </a:solidFill>
                </a:rPr>
                <a:t> </a:t>
              </a:r>
              <a:r>
                <a:rPr lang="en-US" sz="1000" spc="-1" dirty="0" err="1">
                  <a:solidFill>
                    <a:srgbClr val="00FFFF"/>
                  </a:solidFill>
                </a:rPr>
                <a:t>integracijama</a:t>
              </a:r>
              <a:r>
                <a:rPr lang="en-US" sz="1000" spc="-1" dirty="0">
                  <a:solidFill>
                    <a:srgbClr val="00FFFF"/>
                  </a:solidFill>
                </a:rPr>
                <a:t> </a:t>
              </a:r>
              <a:r>
                <a:rPr lang="en-US" sz="1000" spc="-1" dirty="0" err="1">
                  <a:solidFill>
                    <a:srgbClr val="00FFFF"/>
                  </a:solidFill>
                </a:rPr>
                <a:t>Crne</a:t>
              </a:r>
              <a:r>
                <a:rPr lang="en-US" sz="1000" spc="-1" dirty="0">
                  <a:solidFill>
                    <a:srgbClr val="00FFFF"/>
                  </a:solidFill>
                </a:rPr>
                <a:t> Gore </a:t>
              </a:r>
              <a:r>
                <a:rPr lang="en-US" sz="1000" spc="-1" dirty="0" err="1">
                  <a:solidFill>
                    <a:srgbClr val="00FFFF"/>
                  </a:solidFill>
                </a:rPr>
                <a:t>iz</a:t>
              </a:r>
              <a:r>
                <a:rPr lang="en-US" sz="1000" spc="-1" dirty="0">
                  <a:solidFill>
                    <a:srgbClr val="00FFFF"/>
                  </a:solidFill>
                </a:rPr>
                <a:t> </a:t>
              </a:r>
              <a:r>
                <a:rPr lang="en-US" sz="1000" spc="-1" dirty="0" err="1">
                  <a:solidFill>
                    <a:srgbClr val="00FFFF"/>
                  </a:solidFill>
                </a:rPr>
                <a:t>oblasti</a:t>
              </a:r>
              <a:r>
                <a:rPr lang="en-US" sz="1000" spc="-1" dirty="0">
                  <a:solidFill>
                    <a:srgbClr val="00FFFF"/>
                  </a:solidFill>
                </a:rPr>
                <a:t> </a:t>
              </a:r>
              <a:r>
                <a:rPr lang="en-US" sz="1000" spc="-1" dirty="0" err="1">
                  <a:solidFill>
                    <a:srgbClr val="00FFFF"/>
                  </a:solidFill>
                </a:rPr>
                <a:t>energetike</a:t>
              </a:r>
              <a:endParaRPr lang="en-US" sz="1000" spc="-1" dirty="0">
                <a:solidFill>
                  <a:srgbClr val="00FFFF"/>
                </a:solidFill>
              </a:endParaRPr>
            </a:p>
            <a:p>
              <a:pPr>
                <a:lnSpc>
                  <a:spcPct val="100000"/>
                </a:lnSpc>
              </a:pPr>
              <a:endParaRPr lang="en-US" sz="1000" spc="-1" dirty="0">
                <a:solidFill>
                  <a:srgbClr val="00FFFF"/>
                </a:solidFill>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3523099" y="185995"/>
            <a:ext cx="8810987" cy="94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pc="-1" dirty="0" err="1" smtClean="0">
                <a:solidFill>
                  <a:srgbClr val="FDD204"/>
                </a:solidFill>
                <a:latin typeface="+mj-lt"/>
              </a:rPr>
              <a:t>Regulatori</a:t>
            </a:r>
            <a:endParaRPr lang="en-US" sz="2800" b="0" strike="noStrike" spc="-1" dirty="0">
              <a:latin typeface="+mj-lt"/>
            </a:endParaRPr>
          </a:p>
        </p:txBody>
      </p:sp>
      <p:pic>
        <p:nvPicPr>
          <p:cNvPr id="10" name="Picture 9"/>
          <p:cNvPicPr>
            <a:picLocks noChangeAspect="1"/>
          </p:cNvPicPr>
          <p:nvPr/>
        </p:nvPicPr>
        <p:blipFill rotWithShape="1">
          <a:blip r:embed="rId6" cstate="hqprint">
            <a:extLst>
              <a:ext uri="{28A0092B-C50C-407E-A947-70E740481C1C}">
                <a14:useLocalDpi xmlns:a14="http://schemas.microsoft.com/office/drawing/2010/main" val="0"/>
              </a:ext>
            </a:extLst>
          </a:blip>
          <a:srcRect l="1445" b="5282"/>
          <a:stretch/>
        </p:blipFill>
        <p:spPr>
          <a:xfrm>
            <a:off x="73435" y="799114"/>
            <a:ext cx="2880772" cy="2309613"/>
          </a:xfrm>
          <a:prstGeom prst="rect">
            <a:avLst/>
          </a:prstGeom>
        </p:spPr>
      </p:pic>
      <p:pic>
        <p:nvPicPr>
          <p:cNvPr id="2" name="Picture 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405020" y="811359"/>
            <a:ext cx="2855976" cy="2353056"/>
          </a:xfrm>
          <a:prstGeom prst="rect">
            <a:avLst/>
          </a:prstGeom>
        </p:spPr>
      </p:pic>
      <p:pic>
        <p:nvPicPr>
          <p:cNvPr id="4" name="Picture 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711809" y="818720"/>
            <a:ext cx="2822448" cy="2395728"/>
          </a:xfrm>
          <a:prstGeom prst="rect">
            <a:avLst/>
          </a:prstGeom>
        </p:spPr>
      </p:pic>
      <p:sp>
        <p:nvSpPr>
          <p:cNvPr id="5" name="TextBox 4"/>
          <p:cNvSpPr txBox="1"/>
          <p:nvPr/>
        </p:nvSpPr>
        <p:spPr>
          <a:xfrm>
            <a:off x="227520" y="3054951"/>
            <a:ext cx="2684063"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mj-lt"/>
              </a:rPr>
              <a:t>RAE je </a:t>
            </a:r>
            <a:r>
              <a:rPr lang="en-GB" sz="1400" dirty="0" err="1">
                <a:latin typeface="+mj-lt"/>
              </a:rPr>
              <a:t>aktivni</a:t>
            </a:r>
            <a:r>
              <a:rPr lang="en-GB" sz="1400" dirty="0">
                <a:latin typeface="+mj-lt"/>
              </a:rPr>
              <a:t> promoter </a:t>
            </a:r>
            <a:r>
              <a:rPr lang="en-GB" sz="1400" dirty="0" err="1">
                <a:latin typeface="+mj-lt"/>
              </a:rPr>
              <a:t>regionalnih</a:t>
            </a:r>
            <a:r>
              <a:rPr lang="en-GB" sz="1400" dirty="0">
                <a:latin typeface="+mj-lt"/>
              </a:rPr>
              <a:t> </a:t>
            </a:r>
            <a:r>
              <a:rPr lang="en-GB" sz="1400" dirty="0" err="1">
                <a:latin typeface="+mj-lt"/>
              </a:rPr>
              <a:t>reformi</a:t>
            </a:r>
            <a:r>
              <a:rPr lang="en-GB" sz="1400" dirty="0">
                <a:latin typeface="+mj-lt"/>
              </a:rPr>
              <a:t>.</a:t>
            </a:r>
          </a:p>
          <a:p>
            <a:pPr marL="285750" indent="-285750">
              <a:buFont typeface="Arial" panose="020B0604020202020204" pitchFamily="34" charset="0"/>
              <a:buChar char="•"/>
            </a:pPr>
            <a:r>
              <a:rPr lang="en-GB" sz="1400" dirty="0" err="1">
                <a:latin typeface="+mj-lt"/>
              </a:rPr>
              <a:t>Dokazala</a:t>
            </a:r>
            <a:r>
              <a:rPr lang="en-GB" sz="1400" dirty="0">
                <a:latin typeface="+mj-lt"/>
              </a:rPr>
              <a:t> je </a:t>
            </a:r>
            <a:r>
              <a:rPr lang="en-GB" sz="1400" dirty="0" err="1">
                <a:latin typeface="+mj-lt"/>
              </a:rPr>
              <a:t>svoju</a:t>
            </a:r>
            <a:r>
              <a:rPr lang="en-GB" sz="1400" dirty="0">
                <a:latin typeface="+mj-lt"/>
              </a:rPr>
              <a:t> </a:t>
            </a:r>
            <a:r>
              <a:rPr lang="en-GB" sz="1400" dirty="0" err="1" smtClean="0">
                <a:latin typeface="+mj-lt"/>
              </a:rPr>
              <a:t>sposobnost</a:t>
            </a:r>
            <a:r>
              <a:rPr lang="sl-SI" sz="1400" dirty="0" smtClean="0">
                <a:latin typeface="+mj-lt"/>
              </a:rPr>
              <a:t>,</a:t>
            </a:r>
            <a:r>
              <a:rPr lang="en-GB" sz="1400" dirty="0" err="1" smtClean="0">
                <a:latin typeface="+mj-lt"/>
              </a:rPr>
              <a:t>predanost</a:t>
            </a:r>
            <a:r>
              <a:rPr lang="en-GB" sz="1400" dirty="0" smtClean="0">
                <a:latin typeface="+mj-lt"/>
              </a:rPr>
              <a:t> </a:t>
            </a:r>
            <a:r>
              <a:rPr lang="en-GB" sz="1400" dirty="0">
                <a:latin typeface="+mj-lt"/>
              </a:rPr>
              <a:t>da </a:t>
            </a:r>
            <a:r>
              <a:rPr lang="en-GB" sz="1400" dirty="0" err="1">
                <a:latin typeface="+mj-lt"/>
              </a:rPr>
              <a:t>koristi</a:t>
            </a:r>
            <a:r>
              <a:rPr lang="en-GB" sz="1400" dirty="0">
                <a:latin typeface="+mj-lt"/>
              </a:rPr>
              <a:t> </a:t>
            </a:r>
            <a:r>
              <a:rPr lang="en-GB" sz="1400" dirty="0" err="1">
                <a:latin typeface="+mj-lt"/>
              </a:rPr>
              <a:t>svoje</a:t>
            </a:r>
            <a:r>
              <a:rPr lang="en-GB" sz="1400" dirty="0">
                <a:latin typeface="+mj-lt"/>
              </a:rPr>
              <a:t> </a:t>
            </a:r>
            <a:r>
              <a:rPr lang="en-GB" sz="1400" dirty="0" err="1">
                <a:latin typeface="+mj-lt"/>
              </a:rPr>
              <a:t>zakonske</a:t>
            </a:r>
            <a:r>
              <a:rPr lang="en-GB" sz="1400" dirty="0">
                <a:latin typeface="+mj-lt"/>
              </a:rPr>
              <a:t> </a:t>
            </a:r>
            <a:r>
              <a:rPr lang="en-GB" sz="1400" dirty="0" err="1">
                <a:latin typeface="+mj-lt"/>
              </a:rPr>
              <a:t>nadležnosti</a:t>
            </a:r>
            <a:r>
              <a:rPr lang="en-GB" sz="1400" dirty="0">
                <a:latin typeface="+mj-lt"/>
              </a:rPr>
              <a:t> </a:t>
            </a:r>
            <a:r>
              <a:rPr lang="en-GB" sz="1400" dirty="0" err="1">
                <a:latin typeface="+mj-lt"/>
              </a:rPr>
              <a:t>i</a:t>
            </a:r>
            <a:r>
              <a:rPr lang="en-GB" sz="1400" dirty="0">
                <a:latin typeface="+mj-lt"/>
              </a:rPr>
              <a:t> </a:t>
            </a:r>
            <a:r>
              <a:rPr lang="en-GB" sz="1400" dirty="0" err="1" smtClean="0">
                <a:latin typeface="+mj-lt"/>
              </a:rPr>
              <a:t>nezavisn</a:t>
            </a:r>
            <a:r>
              <a:rPr lang="sl-SI" sz="1400" dirty="0" smtClean="0">
                <a:latin typeface="+mj-lt"/>
              </a:rPr>
              <a:t>ost</a:t>
            </a:r>
            <a:r>
              <a:rPr lang="en-GB" sz="1400" dirty="0" smtClean="0">
                <a:latin typeface="+mj-lt"/>
              </a:rPr>
              <a:t>.</a:t>
            </a:r>
            <a:endParaRPr lang="en-GB" sz="1400" dirty="0">
              <a:latin typeface="+mj-lt"/>
            </a:endParaRPr>
          </a:p>
          <a:p>
            <a:pPr marL="285750" indent="-285750">
              <a:buFont typeface="Arial" panose="020B0604020202020204" pitchFamily="34" charset="0"/>
              <a:buChar char="•"/>
            </a:pPr>
            <a:r>
              <a:rPr lang="en-GB" sz="1400" dirty="0">
                <a:latin typeface="+mj-lt"/>
              </a:rPr>
              <a:t>RAE </a:t>
            </a:r>
            <a:r>
              <a:rPr lang="en-GB" sz="1400" dirty="0" err="1">
                <a:latin typeface="+mj-lt"/>
              </a:rPr>
              <a:t>aktivno</a:t>
            </a:r>
            <a:r>
              <a:rPr lang="en-GB" sz="1400" dirty="0">
                <a:latin typeface="+mj-lt"/>
              </a:rPr>
              <a:t> </a:t>
            </a:r>
            <a:r>
              <a:rPr lang="en-GB" sz="1400" dirty="0" err="1">
                <a:latin typeface="+mj-lt"/>
              </a:rPr>
              <a:t>učestvuje</a:t>
            </a:r>
            <a:r>
              <a:rPr lang="en-GB" sz="1400" dirty="0">
                <a:latin typeface="+mj-lt"/>
              </a:rPr>
              <a:t> u </a:t>
            </a:r>
            <a:r>
              <a:rPr lang="en-GB" sz="1400" dirty="0" err="1">
                <a:latin typeface="+mj-lt"/>
              </a:rPr>
              <a:t>Regulatornom</a:t>
            </a:r>
            <a:r>
              <a:rPr lang="en-GB" sz="1400" dirty="0">
                <a:latin typeface="+mj-lt"/>
              </a:rPr>
              <a:t> </a:t>
            </a:r>
            <a:r>
              <a:rPr lang="en-GB" sz="1400" dirty="0" err="1">
                <a:latin typeface="+mj-lt"/>
              </a:rPr>
              <a:t>odboru</a:t>
            </a:r>
            <a:r>
              <a:rPr lang="en-GB" sz="1400" dirty="0">
                <a:latin typeface="+mj-lt"/>
              </a:rPr>
              <a:t> </a:t>
            </a:r>
            <a:r>
              <a:rPr lang="en-GB" sz="1400" dirty="0" err="1">
                <a:latin typeface="+mj-lt"/>
              </a:rPr>
              <a:t>Energetske</a:t>
            </a:r>
            <a:r>
              <a:rPr lang="en-GB" sz="1400" dirty="0">
                <a:latin typeface="+mj-lt"/>
              </a:rPr>
              <a:t> </a:t>
            </a:r>
            <a:r>
              <a:rPr lang="en-GB" sz="1400" dirty="0" err="1" smtClean="0">
                <a:latin typeface="+mj-lt"/>
              </a:rPr>
              <a:t>zajednice</a:t>
            </a:r>
            <a:r>
              <a:rPr lang="sl-SI" sz="1400" dirty="0" smtClean="0">
                <a:latin typeface="+mj-lt"/>
              </a:rPr>
              <a:t> i u radnim grupama ACER</a:t>
            </a:r>
            <a:r>
              <a:rPr lang="en-GB" sz="1400" dirty="0" smtClean="0">
                <a:latin typeface="+mj-lt"/>
              </a:rPr>
              <a:t>.</a:t>
            </a:r>
            <a:endParaRPr lang="en-GB" sz="1400" dirty="0">
              <a:latin typeface="+mj-lt"/>
            </a:endParaRPr>
          </a:p>
        </p:txBody>
      </p:sp>
      <p:sp>
        <p:nvSpPr>
          <p:cNvPr id="15" name="TextBox 14"/>
          <p:cNvSpPr txBox="1"/>
          <p:nvPr/>
        </p:nvSpPr>
        <p:spPr>
          <a:xfrm>
            <a:off x="3461580" y="3163475"/>
            <a:ext cx="2846608"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err="1">
                <a:latin typeface="+mj-lt"/>
              </a:rPr>
              <a:t>Agencija</a:t>
            </a:r>
            <a:r>
              <a:rPr lang="en-GB" sz="1400" dirty="0">
                <a:latin typeface="+mj-lt"/>
              </a:rPr>
              <a:t> </a:t>
            </a:r>
            <a:r>
              <a:rPr lang="en-GB" sz="1400" dirty="0" err="1">
                <a:latin typeface="+mj-lt"/>
              </a:rPr>
              <a:t>za</a:t>
            </a:r>
            <a:r>
              <a:rPr lang="en-GB" sz="1400" dirty="0">
                <a:latin typeface="+mj-lt"/>
              </a:rPr>
              <a:t> </a:t>
            </a:r>
            <a:r>
              <a:rPr lang="en-GB" sz="1400" dirty="0" err="1">
                <a:latin typeface="+mj-lt"/>
              </a:rPr>
              <a:t>zaštitu</a:t>
            </a:r>
            <a:r>
              <a:rPr lang="en-GB" sz="1400" dirty="0">
                <a:latin typeface="+mj-lt"/>
              </a:rPr>
              <a:t> </a:t>
            </a:r>
            <a:r>
              <a:rPr lang="en-GB" sz="1400" dirty="0" err="1">
                <a:latin typeface="+mj-lt"/>
              </a:rPr>
              <a:t>konkurencije</a:t>
            </a:r>
            <a:r>
              <a:rPr lang="en-GB" sz="1400" dirty="0">
                <a:latin typeface="+mj-lt"/>
              </a:rPr>
              <a:t> (ACP) </a:t>
            </a:r>
            <a:r>
              <a:rPr lang="en-GB" sz="1400" dirty="0" err="1">
                <a:latin typeface="+mj-lt"/>
              </a:rPr>
              <a:t>nije</a:t>
            </a:r>
            <a:r>
              <a:rPr lang="en-GB" sz="1400" dirty="0">
                <a:latin typeface="+mj-lt"/>
              </a:rPr>
              <a:t> </a:t>
            </a:r>
            <a:r>
              <a:rPr lang="en-GB" sz="1400" dirty="0" err="1">
                <a:latin typeface="+mj-lt"/>
              </a:rPr>
              <a:t>aktivna</a:t>
            </a:r>
            <a:r>
              <a:rPr lang="en-GB" sz="1400" dirty="0">
                <a:latin typeface="+mj-lt"/>
              </a:rPr>
              <a:t> u </a:t>
            </a:r>
            <a:r>
              <a:rPr lang="en-GB" sz="1400" dirty="0" err="1">
                <a:latin typeface="+mj-lt"/>
              </a:rPr>
              <a:t>primjeni</a:t>
            </a:r>
            <a:r>
              <a:rPr lang="en-GB" sz="1400" dirty="0">
                <a:latin typeface="+mj-lt"/>
              </a:rPr>
              <a:t> </a:t>
            </a:r>
            <a:r>
              <a:rPr lang="en-GB" sz="1400" dirty="0" err="1">
                <a:latin typeface="+mj-lt"/>
              </a:rPr>
              <a:t>Zakona</a:t>
            </a:r>
            <a:r>
              <a:rPr lang="en-GB" sz="1400" dirty="0">
                <a:latin typeface="+mj-lt"/>
              </a:rPr>
              <a:t> o </a:t>
            </a:r>
            <a:r>
              <a:rPr lang="en-GB" sz="1400" dirty="0" err="1">
                <a:latin typeface="+mj-lt"/>
              </a:rPr>
              <a:t>konkurenciji</a:t>
            </a:r>
            <a:r>
              <a:rPr lang="en-GB" sz="1400" dirty="0">
                <a:latin typeface="+mj-lt"/>
              </a:rPr>
              <a:t>.</a:t>
            </a:r>
          </a:p>
          <a:p>
            <a:pPr marL="285750" indent="-285750">
              <a:buFont typeface="Arial" panose="020B0604020202020204" pitchFamily="34" charset="0"/>
              <a:buChar char="•"/>
            </a:pPr>
            <a:r>
              <a:rPr lang="en-GB" sz="1400" dirty="0">
                <a:latin typeface="+mj-lt"/>
              </a:rPr>
              <a:t>Od </a:t>
            </a:r>
            <a:r>
              <a:rPr lang="en-GB" sz="1400" dirty="0" err="1">
                <a:latin typeface="+mj-lt"/>
              </a:rPr>
              <a:t>osnivanja</a:t>
            </a:r>
            <a:r>
              <a:rPr lang="en-GB" sz="1400" dirty="0">
                <a:latin typeface="+mj-lt"/>
              </a:rPr>
              <a:t> 2013. </a:t>
            </a:r>
            <a:r>
              <a:rPr lang="en-GB" sz="1400" dirty="0" err="1">
                <a:latin typeface="+mj-lt"/>
              </a:rPr>
              <a:t>godine</a:t>
            </a:r>
            <a:r>
              <a:rPr lang="en-GB" sz="1400" dirty="0">
                <a:latin typeface="+mj-lt"/>
              </a:rPr>
              <a:t>, </a:t>
            </a:r>
            <a:r>
              <a:rPr lang="en-GB" sz="1400" dirty="0" err="1">
                <a:latin typeface="+mj-lt"/>
              </a:rPr>
              <a:t>Agencija</a:t>
            </a:r>
            <a:r>
              <a:rPr lang="en-GB" sz="1400" dirty="0">
                <a:latin typeface="+mj-lt"/>
              </a:rPr>
              <a:t> </a:t>
            </a:r>
            <a:r>
              <a:rPr lang="en-GB" sz="1400" dirty="0" err="1">
                <a:latin typeface="+mj-lt"/>
              </a:rPr>
              <a:t>nije</a:t>
            </a:r>
            <a:r>
              <a:rPr lang="en-GB" sz="1400" dirty="0">
                <a:latin typeface="+mj-lt"/>
              </a:rPr>
              <a:t> </a:t>
            </a:r>
            <a:r>
              <a:rPr lang="en-GB" sz="1400" dirty="0" err="1">
                <a:latin typeface="+mj-lt"/>
              </a:rPr>
              <a:t>ispitala</a:t>
            </a:r>
            <a:r>
              <a:rPr lang="en-GB" sz="1400" dirty="0">
                <a:latin typeface="+mj-lt"/>
              </a:rPr>
              <a:t> </a:t>
            </a:r>
            <a:r>
              <a:rPr lang="en-GB" sz="1400" dirty="0" err="1">
                <a:latin typeface="+mj-lt"/>
              </a:rPr>
              <a:t>nijednu</a:t>
            </a:r>
            <a:r>
              <a:rPr lang="en-GB" sz="1400" dirty="0">
                <a:latin typeface="+mj-lt"/>
              </a:rPr>
              <a:t> </a:t>
            </a:r>
            <a:r>
              <a:rPr lang="en-GB" sz="1400" dirty="0" err="1">
                <a:latin typeface="+mj-lt"/>
              </a:rPr>
              <a:t>povredu</a:t>
            </a:r>
            <a:r>
              <a:rPr lang="en-GB" sz="1400" dirty="0">
                <a:latin typeface="+mj-lt"/>
              </a:rPr>
              <a:t> </a:t>
            </a:r>
            <a:r>
              <a:rPr lang="en-GB" sz="1400" dirty="0" err="1">
                <a:latin typeface="+mj-lt"/>
              </a:rPr>
              <a:t>prava</a:t>
            </a:r>
            <a:r>
              <a:rPr lang="en-GB" sz="1400" dirty="0">
                <a:latin typeface="+mj-lt"/>
              </a:rPr>
              <a:t> </a:t>
            </a:r>
            <a:r>
              <a:rPr lang="en-GB" sz="1400" dirty="0" err="1">
                <a:latin typeface="+mj-lt"/>
              </a:rPr>
              <a:t>konkurencije</a:t>
            </a:r>
            <a:r>
              <a:rPr lang="en-GB" sz="1400" dirty="0">
                <a:latin typeface="+mj-lt"/>
              </a:rPr>
              <a:t> u </a:t>
            </a:r>
            <a:r>
              <a:rPr lang="en-GB" sz="1400" dirty="0" err="1">
                <a:latin typeface="+mj-lt"/>
              </a:rPr>
              <a:t>energetskom</a:t>
            </a:r>
            <a:r>
              <a:rPr lang="en-GB" sz="1400" dirty="0">
                <a:latin typeface="+mj-lt"/>
              </a:rPr>
              <a:t> </a:t>
            </a:r>
            <a:r>
              <a:rPr lang="en-GB" sz="1400" dirty="0" err="1">
                <a:latin typeface="+mj-lt"/>
              </a:rPr>
              <a:t>sektoru</a:t>
            </a:r>
            <a:r>
              <a:rPr lang="en-GB" sz="1400" dirty="0">
                <a:latin typeface="+mj-lt"/>
              </a:rPr>
              <a:t>, </a:t>
            </a:r>
            <a:r>
              <a:rPr lang="en-GB" sz="1400" dirty="0" err="1">
                <a:latin typeface="+mj-lt"/>
              </a:rPr>
              <a:t>osim</a:t>
            </a:r>
            <a:r>
              <a:rPr lang="en-GB" sz="1400" dirty="0">
                <a:latin typeface="+mj-lt"/>
              </a:rPr>
              <a:t> </a:t>
            </a:r>
            <a:r>
              <a:rPr lang="en-GB" sz="1400" dirty="0" err="1">
                <a:latin typeface="+mj-lt"/>
              </a:rPr>
              <a:t>preispitivanja</a:t>
            </a:r>
            <a:r>
              <a:rPr lang="en-GB" sz="1400" dirty="0">
                <a:latin typeface="+mj-lt"/>
              </a:rPr>
              <a:t> </a:t>
            </a:r>
            <a:r>
              <a:rPr lang="en-GB" sz="1400" dirty="0" err="1">
                <a:latin typeface="+mj-lt"/>
              </a:rPr>
              <a:t>spajanja</a:t>
            </a:r>
            <a:r>
              <a:rPr lang="en-GB" sz="1400" dirty="0">
                <a:latin typeface="+mj-lt"/>
              </a:rPr>
              <a:t>.</a:t>
            </a:r>
          </a:p>
        </p:txBody>
      </p:sp>
      <p:sp>
        <p:nvSpPr>
          <p:cNvPr id="16" name="TextBox 15"/>
          <p:cNvSpPr txBox="1"/>
          <p:nvPr/>
        </p:nvSpPr>
        <p:spPr>
          <a:xfrm>
            <a:off x="6409750" y="3146322"/>
            <a:ext cx="3356113"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err="1">
                <a:latin typeface="+mj-lt"/>
              </a:rPr>
              <a:t>Davaoci</a:t>
            </a:r>
            <a:r>
              <a:rPr lang="en-GB" sz="1400" dirty="0">
                <a:latin typeface="+mj-lt"/>
              </a:rPr>
              <a:t> </a:t>
            </a:r>
            <a:r>
              <a:rPr lang="en-GB" sz="1400" dirty="0" err="1">
                <a:latin typeface="+mj-lt"/>
              </a:rPr>
              <a:t>državne</a:t>
            </a:r>
            <a:r>
              <a:rPr lang="en-GB" sz="1400" dirty="0">
                <a:latin typeface="+mj-lt"/>
              </a:rPr>
              <a:t> </a:t>
            </a:r>
            <a:r>
              <a:rPr lang="en-GB" sz="1400" dirty="0" err="1">
                <a:latin typeface="+mj-lt"/>
              </a:rPr>
              <a:t>pomoći</a:t>
            </a:r>
            <a:r>
              <a:rPr lang="en-GB" sz="1400" dirty="0">
                <a:latin typeface="+mj-lt"/>
              </a:rPr>
              <a:t> je </a:t>
            </a:r>
            <a:r>
              <a:rPr lang="en-GB" sz="1400" dirty="0" err="1">
                <a:latin typeface="+mj-lt"/>
              </a:rPr>
              <a:t>trebalo</a:t>
            </a:r>
            <a:r>
              <a:rPr lang="en-GB" sz="1400" dirty="0">
                <a:latin typeface="+mj-lt"/>
              </a:rPr>
              <a:t> da </a:t>
            </a:r>
            <a:r>
              <a:rPr lang="en-GB" sz="1400" dirty="0" err="1">
                <a:latin typeface="+mj-lt"/>
              </a:rPr>
              <a:t>usklade</a:t>
            </a:r>
            <a:r>
              <a:rPr lang="en-GB" sz="1400" dirty="0">
                <a:latin typeface="+mj-lt"/>
              </a:rPr>
              <a:t> </a:t>
            </a:r>
            <a:r>
              <a:rPr lang="en-GB" sz="1400" dirty="0" err="1">
                <a:latin typeface="+mj-lt"/>
              </a:rPr>
              <a:t>postojeće</a:t>
            </a:r>
            <a:r>
              <a:rPr lang="en-GB" sz="1400" dirty="0">
                <a:latin typeface="+mj-lt"/>
              </a:rPr>
              <a:t> </a:t>
            </a:r>
            <a:r>
              <a:rPr lang="en-GB" sz="1400" dirty="0" err="1">
                <a:latin typeface="+mj-lt"/>
              </a:rPr>
              <a:t>državne</a:t>
            </a:r>
            <a:r>
              <a:rPr lang="en-GB" sz="1400" dirty="0">
                <a:latin typeface="+mj-lt"/>
              </a:rPr>
              <a:t> </a:t>
            </a:r>
            <a:r>
              <a:rPr lang="en-GB" sz="1400" dirty="0" err="1">
                <a:latin typeface="+mj-lt"/>
              </a:rPr>
              <a:t>pomoći</a:t>
            </a:r>
            <a:r>
              <a:rPr lang="en-GB" sz="1400" dirty="0">
                <a:latin typeface="+mj-lt"/>
              </a:rPr>
              <a:t> u </a:t>
            </a:r>
            <a:r>
              <a:rPr lang="en-GB" sz="1400" dirty="0" err="1">
                <a:latin typeface="+mj-lt"/>
              </a:rPr>
              <a:t>roku</a:t>
            </a:r>
            <a:r>
              <a:rPr lang="en-GB" sz="1400" dirty="0">
                <a:latin typeface="+mj-lt"/>
              </a:rPr>
              <a:t> od </a:t>
            </a:r>
            <a:r>
              <a:rPr lang="en-GB" sz="1400" dirty="0" err="1">
                <a:latin typeface="+mj-lt"/>
              </a:rPr>
              <a:t>godinu</a:t>
            </a:r>
            <a:r>
              <a:rPr lang="en-GB" sz="1400" dirty="0">
                <a:latin typeface="+mj-lt"/>
              </a:rPr>
              <a:t> dana od dana </a:t>
            </a:r>
            <a:r>
              <a:rPr lang="en-GB" sz="1400" dirty="0" err="1">
                <a:latin typeface="+mj-lt"/>
              </a:rPr>
              <a:t>stupanja</a:t>
            </a:r>
            <a:r>
              <a:rPr lang="en-GB" sz="1400" dirty="0">
                <a:latin typeface="+mj-lt"/>
              </a:rPr>
              <a:t> </a:t>
            </a:r>
            <a:r>
              <a:rPr lang="en-GB" sz="1400" dirty="0" err="1">
                <a:latin typeface="+mj-lt"/>
              </a:rPr>
              <a:t>na</a:t>
            </a:r>
            <a:r>
              <a:rPr lang="en-GB" sz="1400" dirty="0">
                <a:latin typeface="+mj-lt"/>
              </a:rPr>
              <a:t> </a:t>
            </a:r>
            <a:r>
              <a:rPr lang="en-GB" sz="1400" dirty="0" err="1">
                <a:latin typeface="+mj-lt"/>
              </a:rPr>
              <a:t>snagu</a:t>
            </a:r>
            <a:r>
              <a:rPr lang="en-GB" sz="1400" dirty="0">
                <a:latin typeface="+mj-lt"/>
              </a:rPr>
              <a:t> </a:t>
            </a:r>
            <a:r>
              <a:rPr lang="en-GB" sz="1400" dirty="0" err="1">
                <a:latin typeface="+mj-lt"/>
              </a:rPr>
              <a:t>Zakona</a:t>
            </a:r>
            <a:r>
              <a:rPr lang="en-GB" sz="1400" dirty="0">
                <a:latin typeface="+mj-lt"/>
              </a:rPr>
              <a:t> o </a:t>
            </a:r>
            <a:r>
              <a:rPr lang="en-GB" sz="1400" dirty="0" err="1">
                <a:latin typeface="+mj-lt"/>
              </a:rPr>
              <a:t>kontroli</a:t>
            </a:r>
            <a:r>
              <a:rPr lang="en-GB" sz="1400" dirty="0">
                <a:latin typeface="+mj-lt"/>
              </a:rPr>
              <a:t> </a:t>
            </a:r>
            <a:r>
              <a:rPr lang="en-GB" sz="1400" dirty="0" err="1">
                <a:latin typeface="+mj-lt"/>
              </a:rPr>
              <a:t>državne</a:t>
            </a:r>
            <a:r>
              <a:rPr lang="en-GB" sz="1400" dirty="0">
                <a:latin typeface="+mj-lt"/>
              </a:rPr>
              <a:t> </a:t>
            </a:r>
            <a:r>
              <a:rPr lang="en-GB" sz="1400" dirty="0" err="1">
                <a:latin typeface="+mj-lt"/>
              </a:rPr>
              <a:t>pomoći</a:t>
            </a:r>
            <a:r>
              <a:rPr lang="en-GB" sz="1400" dirty="0">
                <a:latin typeface="+mj-lt"/>
              </a:rPr>
              <a:t> (</a:t>
            </a:r>
            <a:r>
              <a:rPr lang="en-GB" sz="1400" dirty="0" err="1">
                <a:latin typeface="+mj-lt"/>
              </a:rPr>
              <a:t>februar</a:t>
            </a:r>
            <a:r>
              <a:rPr lang="en-GB" sz="1400" dirty="0">
                <a:latin typeface="+mj-lt"/>
              </a:rPr>
              <a:t> 2018), </a:t>
            </a:r>
            <a:r>
              <a:rPr lang="en-GB" sz="1400" dirty="0" err="1">
                <a:latin typeface="+mj-lt"/>
              </a:rPr>
              <a:t>nakon</a:t>
            </a:r>
            <a:r>
              <a:rPr lang="en-GB" sz="1400" dirty="0">
                <a:latin typeface="+mj-lt"/>
              </a:rPr>
              <a:t> </a:t>
            </a:r>
            <a:r>
              <a:rPr lang="en-GB" sz="1400" dirty="0" err="1">
                <a:latin typeface="+mj-lt"/>
              </a:rPr>
              <a:t>čega</a:t>
            </a:r>
            <a:r>
              <a:rPr lang="en-GB" sz="1400" dirty="0">
                <a:latin typeface="+mj-lt"/>
              </a:rPr>
              <a:t> je </a:t>
            </a:r>
            <a:r>
              <a:rPr lang="en-GB" sz="1400" dirty="0" err="1">
                <a:latin typeface="+mj-lt"/>
              </a:rPr>
              <a:t>Agencija</a:t>
            </a:r>
            <a:r>
              <a:rPr lang="en-GB" sz="1400" dirty="0">
                <a:latin typeface="+mj-lt"/>
              </a:rPr>
              <a:t> </a:t>
            </a:r>
            <a:r>
              <a:rPr lang="en-GB" sz="1400" dirty="0" err="1">
                <a:latin typeface="+mj-lt"/>
              </a:rPr>
              <a:t>trebalo</a:t>
            </a:r>
            <a:r>
              <a:rPr lang="en-GB" sz="1400" dirty="0">
                <a:latin typeface="+mj-lt"/>
              </a:rPr>
              <a:t> da </a:t>
            </a:r>
            <a:r>
              <a:rPr lang="en-GB" sz="1400" dirty="0" err="1">
                <a:latin typeface="+mj-lt"/>
              </a:rPr>
              <a:t>da</a:t>
            </a:r>
            <a:r>
              <a:rPr lang="en-GB" sz="1400" dirty="0">
                <a:latin typeface="+mj-lt"/>
              </a:rPr>
              <a:t> </a:t>
            </a:r>
            <a:r>
              <a:rPr lang="en-GB" sz="1400" dirty="0" err="1">
                <a:latin typeface="+mj-lt"/>
              </a:rPr>
              <a:t>preporuke</a:t>
            </a:r>
            <a:r>
              <a:rPr lang="en-GB" sz="1400" dirty="0">
                <a:latin typeface="+mj-lt"/>
              </a:rPr>
              <a:t> </a:t>
            </a:r>
            <a:r>
              <a:rPr lang="en-GB" sz="1400" dirty="0" err="1">
                <a:latin typeface="+mj-lt"/>
              </a:rPr>
              <a:t>za</a:t>
            </a:r>
            <a:r>
              <a:rPr lang="en-GB" sz="1400" dirty="0">
                <a:latin typeface="+mj-lt"/>
              </a:rPr>
              <a:t> </a:t>
            </a:r>
            <a:r>
              <a:rPr lang="en-GB" sz="1400" dirty="0" err="1">
                <a:latin typeface="+mj-lt"/>
              </a:rPr>
              <a:t>neusklađene</a:t>
            </a:r>
            <a:r>
              <a:rPr lang="en-GB" sz="1400" dirty="0">
                <a:latin typeface="+mj-lt"/>
              </a:rPr>
              <a:t> </a:t>
            </a:r>
            <a:r>
              <a:rPr lang="en-GB" sz="1400" dirty="0" err="1">
                <a:latin typeface="+mj-lt"/>
              </a:rPr>
              <a:t>državne</a:t>
            </a:r>
            <a:r>
              <a:rPr lang="en-GB" sz="1400" dirty="0">
                <a:latin typeface="+mj-lt"/>
              </a:rPr>
              <a:t> </a:t>
            </a:r>
            <a:r>
              <a:rPr lang="en-GB" sz="1400" dirty="0" err="1">
                <a:latin typeface="+mj-lt"/>
              </a:rPr>
              <a:t>pomoći</a:t>
            </a:r>
            <a:r>
              <a:rPr lang="en-GB" sz="1400" dirty="0">
                <a:latin typeface="+mj-lt"/>
              </a:rPr>
              <a:t>. </a:t>
            </a:r>
          </a:p>
          <a:p>
            <a:pPr marL="285750" indent="-285750">
              <a:buFont typeface="Arial" panose="020B0604020202020204" pitchFamily="34" charset="0"/>
              <a:buChar char="•"/>
            </a:pPr>
            <a:r>
              <a:rPr lang="en-GB" sz="1400" dirty="0" err="1">
                <a:latin typeface="+mj-lt"/>
              </a:rPr>
              <a:t>Agencija</a:t>
            </a:r>
            <a:r>
              <a:rPr lang="en-GB" sz="1400" dirty="0">
                <a:latin typeface="+mj-lt"/>
              </a:rPr>
              <a:t> do </a:t>
            </a:r>
            <a:r>
              <a:rPr lang="en-GB" sz="1400" dirty="0" err="1">
                <a:latin typeface="+mj-lt"/>
              </a:rPr>
              <a:t>sada</a:t>
            </a:r>
            <a:r>
              <a:rPr lang="en-GB" sz="1400" dirty="0">
                <a:latin typeface="+mj-lt"/>
              </a:rPr>
              <a:t> </a:t>
            </a:r>
            <a:r>
              <a:rPr lang="en-GB" sz="1400" dirty="0" err="1">
                <a:latin typeface="+mj-lt"/>
              </a:rPr>
              <a:t>nije</a:t>
            </a:r>
            <a:r>
              <a:rPr lang="en-GB" sz="1400" dirty="0">
                <a:latin typeface="+mj-lt"/>
              </a:rPr>
              <a:t> </a:t>
            </a:r>
            <a:r>
              <a:rPr lang="en-GB" sz="1400" dirty="0" err="1">
                <a:latin typeface="+mj-lt"/>
              </a:rPr>
              <a:t>dala</a:t>
            </a:r>
            <a:r>
              <a:rPr lang="en-GB" sz="1400" dirty="0">
                <a:latin typeface="+mj-lt"/>
              </a:rPr>
              <a:t> </a:t>
            </a:r>
            <a:r>
              <a:rPr lang="en-GB" sz="1400" dirty="0" err="1">
                <a:latin typeface="+mj-lt"/>
              </a:rPr>
              <a:t>nikakve</a:t>
            </a:r>
            <a:r>
              <a:rPr lang="en-GB" sz="1400" dirty="0">
                <a:latin typeface="+mj-lt"/>
              </a:rPr>
              <a:t> </a:t>
            </a:r>
            <a:r>
              <a:rPr lang="en-GB" sz="1400" dirty="0" err="1" smtClean="0">
                <a:latin typeface="+mj-lt"/>
              </a:rPr>
              <a:t>preporuke</a:t>
            </a:r>
            <a:r>
              <a:rPr lang="en-GB" sz="1400" dirty="0" smtClean="0">
                <a:latin typeface="+mj-lt"/>
              </a:rPr>
              <a:t>.</a:t>
            </a:r>
            <a:endParaRPr lang="en-GB" sz="1400" dirty="0">
              <a:latin typeface="+mj-lt"/>
            </a:endParaRPr>
          </a:p>
        </p:txBody>
      </p:sp>
    </p:spTree>
    <p:extLst>
      <p:ext uri="{BB962C8B-B14F-4D97-AF65-F5344CB8AC3E}">
        <p14:creationId xmlns:p14="http://schemas.microsoft.com/office/powerpoint/2010/main" val="2073436546"/>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2"/>
          <a:stretch/>
        </p:blipFill>
        <p:spPr>
          <a:xfrm>
            <a:off x="0" y="0"/>
            <a:ext cx="10075320" cy="1565280"/>
          </a:xfrm>
          <a:prstGeom prst="rect">
            <a:avLst/>
          </a:prstGeom>
          <a:ln>
            <a:noFill/>
          </a:ln>
        </p:spPr>
      </p:pic>
      <p:pic>
        <p:nvPicPr>
          <p:cNvPr id="345" name="Picture 344"/>
          <p:cNvPicPr/>
          <p:nvPr/>
        </p:nvPicPr>
        <p:blipFill>
          <a:blip r:embed="rId3"/>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59" y="5350680"/>
            <a:ext cx="7156762" cy="225380"/>
            <a:chOff x="770759" y="5350680"/>
            <a:chExt cx="7156762" cy="225380"/>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59" y="5350680"/>
              <a:ext cx="7156762" cy="1275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rPr>
                <a:t>Sekretarijat</a:t>
              </a:r>
              <a:r>
                <a:rPr lang="en-US" sz="1000" spc="-1" dirty="0">
                  <a:solidFill>
                    <a:srgbClr val="00FFFF"/>
                  </a:solidFill>
                </a:rPr>
                <a:t> </a:t>
              </a:r>
              <a:r>
                <a:rPr lang="en-US" sz="1000" spc="-1" dirty="0" err="1">
                  <a:solidFill>
                    <a:srgbClr val="00FFFF"/>
                  </a:solidFill>
                </a:rPr>
                <a:t>Energetske</a:t>
              </a:r>
              <a:r>
                <a:rPr lang="en-US" sz="1000" spc="-1" dirty="0">
                  <a:solidFill>
                    <a:srgbClr val="00FFFF"/>
                  </a:solidFill>
                </a:rPr>
                <a:t> </a:t>
              </a:r>
              <a:r>
                <a:rPr lang="en-US" sz="1000" spc="-1" dirty="0" err="1" smtClean="0">
                  <a:solidFill>
                    <a:srgbClr val="00FFFF"/>
                  </a:solidFill>
                </a:rPr>
                <a:t>zajednice</a:t>
              </a:r>
              <a:r>
                <a:rPr lang="en-US" sz="1000" spc="-1" dirty="0" smtClean="0">
                  <a:solidFill>
                    <a:srgbClr val="00FFFF"/>
                  </a:solidFill>
                </a:rPr>
                <a:t>  </a:t>
              </a:r>
              <a:r>
                <a:rPr lang="en-US" sz="1000" spc="-1" dirty="0">
                  <a:solidFill>
                    <a:srgbClr val="00FFFF"/>
                  </a:solidFill>
                  <a:latin typeface="+mj-lt"/>
                </a:rPr>
                <a:t>     </a:t>
              </a:r>
              <a:r>
                <a:rPr lang="en-US" sz="1000" spc="-1" dirty="0" err="1">
                  <a:solidFill>
                    <a:srgbClr val="00FFFF"/>
                  </a:solidFill>
                  <a:latin typeface="+mj-lt"/>
                </a:rPr>
                <a:t>Prezentacija</a:t>
              </a:r>
              <a:r>
                <a:rPr lang="en-US" sz="1000" spc="-1" dirty="0">
                  <a:solidFill>
                    <a:srgbClr val="00FFFF"/>
                  </a:solidFill>
                  <a:latin typeface="+mj-lt"/>
                </a:rPr>
                <a:t> </a:t>
              </a:r>
              <a:r>
                <a:rPr lang="en-US" sz="1000" spc="-1" dirty="0" err="1">
                  <a:solidFill>
                    <a:srgbClr val="00FFFF"/>
                  </a:solidFill>
                  <a:latin typeface="+mj-lt"/>
                </a:rPr>
                <a:t>stanja</a:t>
              </a:r>
              <a:r>
                <a:rPr lang="en-US" sz="1000" spc="-1" dirty="0">
                  <a:solidFill>
                    <a:srgbClr val="00FFFF"/>
                  </a:solidFill>
                  <a:latin typeface="+mj-lt"/>
                </a:rPr>
                <a:t> u </a:t>
              </a:r>
              <a:r>
                <a:rPr lang="en-US" sz="1000" spc="-1" dirty="0" err="1">
                  <a:solidFill>
                    <a:srgbClr val="00FFFF"/>
                  </a:solidFill>
                  <a:latin typeface="+mj-lt"/>
                </a:rPr>
                <a:t>evropskim</a:t>
              </a:r>
              <a:r>
                <a:rPr lang="en-US" sz="1000" spc="-1" dirty="0">
                  <a:solidFill>
                    <a:srgbClr val="00FFFF"/>
                  </a:solidFill>
                  <a:latin typeface="+mj-lt"/>
                </a:rPr>
                <a:t> </a:t>
              </a:r>
              <a:r>
                <a:rPr lang="en-US" sz="1000" spc="-1" dirty="0" err="1">
                  <a:solidFill>
                    <a:srgbClr val="00FFFF"/>
                  </a:solidFill>
                  <a:latin typeface="+mj-lt"/>
                </a:rPr>
                <a:t>integracijama</a:t>
              </a:r>
              <a:r>
                <a:rPr lang="en-US" sz="1000" spc="-1" dirty="0">
                  <a:solidFill>
                    <a:srgbClr val="00FFFF"/>
                  </a:solidFill>
                  <a:latin typeface="+mj-lt"/>
                </a:rPr>
                <a:t> </a:t>
              </a:r>
              <a:r>
                <a:rPr lang="en-US" sz="1000" spc="-1" dirty="0" err="1">
                  <a:solidFill>
                    <a:srgbClr val="00FFFF"/>
                  </a:solidFill>
                  <a:latin typeface="+mj-lt"/>
                </a:rPr>
                <a:t>Crne</a:t>
              </a:r>
              <a:r>
                <a:rPr lang="en-US" sz="1000" spc="-1" dirty="0">
                  <a:solidFill>
                    <a:srgbClr val="00FFFF"/>
                  </a:solidFill>
                  <a:latin typeface="+mj-lt"/>
                </a:rPr>
                <a:t> Gore </a:t>
              </a:r>
              <a:r>
                <a:rPr lang="en-US" sz="1000" spc="-1" dirty="0" err="1">
                  <a:solidFill>
                    <a:srgbClr val="00FFFF"/>
                  </a:solidFill>
                  <a:latin typeface="+mj-lt"/>
                </a:rPr>
                <a:t>iz</a:t>
              </a:r>
              <a:r>
                <a:rPr lang="en-US" sz="1000" spc="-1" dirty="0">
                  <a:solidFill>
                    <a:srgbClr val="00FFFF"/>
                  </a:solidFill>
                  <a:latin typeface="+mj-lt"/>
                </a:rPr>
                <a:t> </a:t>
              </a:r>
              <a:r>
                <a:rPr lang="en-US" sz="1000" spc="-1" dirty="0" err="1">
                  <a:solidFill>
                    <a:srgbClr val="00FFFF"/>
                  </a:solidFill>
                  <a:latin typeface="+mj-lt"/>
                </a:rPr>
                <a:t>oblasti</a:t>
              </a:r>
              <a:r>
                <a:rPr lang="en-US" sz="1000" spc="-1" dirty="0">
                  <a:solidFill>
                    <a:srgbClr val="00FFFF"/>
                  </a:solidFill>
                  <a:latin typeface="+mj-lt"/>
                </a:rPr>
                <a:t> </a:t>
              </a:r>
              <a:r>
                <a:rPr lang="en-US" sz="1000" spc="-1" dirty="0" err="1">
                  <a:solidFill>
                    <a:srgbClr val="00FFFF"/>
                  </a:solidFill>
                  <a:latin typeface="+mj-lt"/>
                </a:rPr>
                <a:t>energetike</a:t>
              </a:r>
              <a:endParaRPr lang="en-US" sz="1000" spc="-1" dirty="0">
                <a:solidFill>
                  <a:srgbClr val="00FFFF"/>
                </a:solidFill>
                <a:latin typeface="+mj-lt"/>
              </a:endParaRPr>
            </a:p>
            <a:p>
              <a:pPr>
                <a:lnSpc>
                  <a:spcPct val="100000"/>
                </a:lnSpc>
              </a:pPr>
              <a:endParaRPr lang="en-US" sz="1000" spc="-1" dirty="0">
                <a:solidFill>
                  <a:srgbClr val="00FFFF"/>
                </a:solidFill>
                <a:latin typeface="+mj-lt"/>
              </a:endParaRPr>
            </a:p>
            <a:p>
              <a:pPr>
                <a:lnSpc>
                  <a:spcPct val="100000"/>
                </a:lnSpc>
              </a:pPr>
              <a:endParaRPr lang="en-US" sz="1000" b="0" strike="noStrike" spc="-1" dirty="0">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3523099" y="185995"/>
            <a:ext cx="8810987" cy="94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pc="-1" dirty="0" err="1" smtClean="0">
                <a:solidFill>
                  <a:srgbClr val="FDD204"/>
                </a:solidFill>
                <a:latin typeface="+mj-lt"/>
              </a:rPr>
              <a:t>Nafta</a:t>
            </a:r>
            <a:endParaRPr lang="en-US" sz="2800" b="0" strike="noStrike" spc="-1" dirty="0">
              <a:latin typeface="+mj-lt"/>
            </a:endParaRPr>
          </a:p>
        </p:txBody>
      </p:sp>
      <p:sp>
        <p:nvSpPr>
          <p:cNvPr id="3" name="TextBox 2"/>
          <p:cNvSpPr txBox="1"/>
          <p:nvPr/>
        </p:nvSpPr>
        <p:spPr>
          <a:xfrm>
            <a:off x="227520" y="1244678"/>
            <a:ext cx="5345065" cy="393954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500" dirty="0" err="1" smtClean="0">
                <a:latin typeface="+mj-lt"/>
              </a:rPr>
              <a:t>Nema</a:t>
            </a:r>
            <a:r>
              <a:rPr lang="en-GB" sz="1500" dirty="0" smtClean="0">
                <a:latin typeface="+mj-lt"/>
              </a:rPr>
              <a:t> </a:t>
            </a:r>
            <a:r>
              <a:rPr lang="en-GB" sz="1500" dirty="0" err="1">
                <a:latin typeface="+mj-lt"/>
              </a:rPr>
              <a:t>politike</a:t>
            </a:r>
            <a:r>
              <a:rPr lang="en-GB" sz="1500" dirty="0">
                <a:latin typeface="+mj-lt"/>
              </a:rPr>
              <a:t> </a:t>
            </a:r>
            <a:r>
              <a:rPr lang="en-GB" sz="1500" dirty="0" err="1">
                <a:latin typeface="+mj-lt"/>
              </a:rPr>
              <a:t>za</a:t>
            </a:r>
            <a:r>
              <a:rPr lang="en-GB" sz="1500" dirty="0">
                <a:latin typeface="+mj-lt"/>
              </a:rPr>
              <a:t> </a:t>
            </a:r>
            <a:r>
              <a:rPr lang="en-GB" sz="1500" dirty="0" err="1">
                <a:latin typeface="+mj-lt"/>
              </a:rPr>
              <a:t>strateške</a:t>
            </a:r>
            <a:r>
              <a:rPr lang="en-GB" sz="1500" dirty="0">
                <a:latin typeface="+mj-lt"/>
              </a:rPr>
              <a:t> </a:t>
            </a:r>
            <a:r>
              <a:rPr lang="en-GB" sz="1500" dirty="0" err="1">
                <a:latin typeface="+mj-lt"/>
              </a:rPr>
              <a:t>rezerve</a:t>
            </a:r>
            <a:r>
              <a:rPr lang="en-GB" sz="1500" dirty="0">
                <a:latin typeface="+mj-lt"/>
              </a:rPr>
              <a:t> </a:t>
            </a:r>
            <a:r>
              <a:rPr lang="en-GB" sz="1500" dirty="0" err="1">
                <a:latin typeface="+mj-lt"/>
              </a:rPr>
              <a:t>nafte</a:t>
            </a:r>
            <a:r>
              <a:rPr lang="en-GB" sz="1500" dirty="0">
                <a:latin typeface="+mj-lt"/>
              </a:rPr>
              <a:t> </a:t>
            </a:r>
            <a:r>
              <a:rPr lang="en-GB" sz="1500" dirty="0" err="1">
                <a:latin typeface="+mj-lt"/>
              </a:rPr>
              <a:t>i</a:t>
            </a:r>
            <a:r>
              <a:rPr lang="en-GB" sz="1500" dirty="0">
                <a:latin typeface="+mj-lt"/>
              </a:rPr>
              <a:t> </a:t>
            </a:r>
            <a:r>
              <a:rPr lang="en-GB" sz="1500" dirty="0" err="1">
                <a:latin typeface="+mj-lt"/>
              </a:rPr>
              <a:t>naftnih</a:t>
            </a:r>
            <a:r>
              <a:rPr lang="en-GB" sz="1500" dirty="0">
                <a:latin typeface="+mj-lt"/>
              </a:rPr>
              <a:t> derivate </a:t>
            </a:r>
            <a:r>
              <a:rPr lang="en-GB" sz="1500" dirty="0" err="1">
                <a:latin typeface="+mj-lt"/>
              </a:rPr>
              <a:t>za</a:t>
            </a:r>
            <a:r>
              <a:rPr lang="en-GB" sz="1500" dirty="0">
                <a:latin typeface="+mj-lt"/>
              </a:rPr>
              <a:t> </a:t>
            </a:r>
            <a:r>
              <a:rPr lang="en-GB" sz="1500" dirty="0" err="1">
                <a:latin typeface="+mj-lt"/>
              </a:rPr>
              <a:t>slučaj</a:t>
            </a:r>
            <a:r>
              <a:rPr lang="en-GB" sz="1500" dirty="0">
                <a:latin typeface="+mj-lt"/>
              </a:rPr>
              <a:t> </a:t>
            </a:r>
            <a:r>
              <a:rPr lang="en-GB" sz="1500" dirty="0" err="1">
                <a:latin typeface="+mj-lt"/>
              </a:rPr>
              <a:t>nužde</a:t>
            </a:r>
            <a:r>
              <a:rPr lang="en-GB" sz="1500" dirty="0">
                <a:latin typeface="+mj-lt"/>
              </a:rPr>
              <a:t>.</a:t>
            </a:r>
          </a:p>
          <a:p>
            <a:pPr marL="285750" indent="-285750">
              <a:spcBef>
                <a:spcPts val="600"/>
              </a:spcBef>
              <a:buFont typeface="Arial" panose="020B0604020202020204" pitchFamily="34" charset="0"/>
              <a:buChar char="•"/>
            </a:pPr>
            <a:r>
              <a:rPr lang="en-GB" sz="1500" dirty="0" err="1" smtClean="0">
                <a:latin typeface="+mj-lt"/>
              </a:rPr>
              <a:t>Poslednji</a:t>
            </a:r>
            <a:r>
              <a:rPr lang="en-GB" sz="1500" dirty="0" smtClean="0">
                <a:latin typeface="+mj-lt"/>
              </a:rPr>
              <a:t> </a:t>
            </a:r>
            <a:r>
              <a:rPr lang="en-GB" sz="1500" dirty="0" err="1">
                <a:latin typeface="+mj-lt"/>
              </a:rPr>
              <a:t>nacrt</a:t>
            </a:r>
            <a:r>
              <a:rPr lang="en-GB" sz="1500" dirty="0">
                <a:latin typeface="+mj-lt"/>
              </a:rPr>
              <a:t> </a:t>
            </a:r>
            <a:r>
              <a:rPr lang="en-GB" sz="1500" dirty="0" err="1">
                <a:latin typeface="+mj-lt"/>
              </a:rPr>
              <a:t>zakona</a:t>
            </a:r>
            <a:r>
              <a:rPr lang="en-GB" sz="1500" dirty="0">
                <a:latin typeface="+mj-lt"/>
              </a:rPr>
              <a:t> o </a:t>
            </a:r>
            <a:r>
              <a:rPr lang="en-GB" sz="1500" dirty="0" err="1">
                <a:latin typeface="+mj-lt"/>
              </a:rPr>
              <a:t>sigurnosti</a:t>
            </a:r>
            <a:r>
              <a:rPr lang="en-GB" sz="1500" dirty="0">
                <a:latin typeface="+mj-lt"/>
              </a:rPr>
              <a:t> </a:t>
            </a:r>
            <a:r>
              <a:rPr lang="en-GB" sz="1500" dirty="0" err="1">
                <a:latin typeface="+mj-lt"/>
              </a:rPr>
              <a:t>snadbijevanja</a:t>
            </a:r>
            <a:r>
              <a:rPr lang="en-GB" sz="1500" dirty="0">
                <a:latin typeface="+mj-lt"/>
              </a:rPr>
              <a:t> </a:t>
            </a:r>
            <a:r>
              <a:rPr lang="en-GB" sz="1500" dirty="0" err="1">
                <a:latin typeface="+mj-lt"/>
              </a:rPr>
              <a:t>naftnim</a:t>
            </a:r>
            <a:r>
              <a:rPr lang="en-GB" sz="1500" dirty="0">
                <a:latin typeface="+mj-lt"/>
              </a:rPr>
              <a:t> </a:t>
            </a:r>
            <a:r>
              <a:rPr lang="en-GB" sz="1500" dirty="0" err="1">
                <a:latin typeface="+mj-lt"/>
              </a:rPr>
              <a:t>derivatima</a:t>
            </a:r>
            <a:r>
              <a:rPr lang="en-GB" sz="1500" dirty="0">
                <a:latin typeface="+mj-lt"/>
              </a:rPr>
              <a:t> - </a:t>
            </a:r>
            <a:r>
              <a:rPr lang="en-GB" sz="1500" dirty="0" err="1">
                <a:latin typeface="+mj-lt"/>
              </a:rPr>
              <a:t>finalizovan</a:t>
            </a:r>
            <a:r>
              <a:rPr lang="en-GB" sz="1500" dirty="0">
                <a:latin typeface="+mj-lt"/>
              </a:rPr>
              <a:t> </a:t>
            </a:r>
            <a:r>
              <a:rPr lang="en-GB" sz="1500" dirty="0" err="1">
                <a:latin typeface="+mj-lt"/>
              </a:rPr>
              <a:t>i</a:t>
            </a:r>
            <a:r>
              <a:rPr lang="en-GB" sz="1500" dirty="0">
                <a:latin typeface="+mj-lt"/>
              </a:rPr>
              <a:t> </a:t>
            </a:r>
            <a:r>
              <a:rPr lang="en-GB" sz="1500" dirty="0" err="1">
                <a:latin typeface="+mj-lt"/>
              </a:rPr>
              <a:t>pregledan</a:t>
            </a:r>
            <a:r>
              <a:rPr lang="en-GB" sz="1500" dirty="0">
                <a:latin typeface="+mj-lt"/>
              </a:rPr>
              <a:t> od </a:t>
            </a:r>
            <a:r>
              <a:rPr lang="en-GB" sz="1500" dirty="0" err="1">
                <a:latin typeface="+mj-lt"/>
              </a:rPr>
              <a:t>strane</a:t>
            </a:r>
            <a:r>
              <a:rPr lang="en-GB" sz="1500" dirty="0">
                <a:latin typeface="+mj-lt"/>
              </a:rPr>
              <a:t> </a:t>
            </a:r>
            <a:r>
              <a:rPr lang="en-GB" sz="1500" dirty="0" err="1">
                <a:latin typeface="+mj-lt"/>
              </a:rPr>
              <a:t>Sekretarijata</a:t>
            </a:r>
            <a:r>
              <a:rPr lang="en-GB" sz="1500" dirty="0">
                <a:latin typeface="+mj-lt"/>
              </a:rPr>
              <a:t> </a:t>
            </a:r>
            <a:r>
              <a:rPr lang="en-GB" sz="1500" dirty="0" err="1">
                <a:latin typeface="+mj-lt"/>
              </a:rPr>
              <a:t>tokom</a:t>
            </a:r>
            <a:r>
              <a:rPr lang="en-GB" sz="1500" dirty="0">
                <a:latin typeface="+mj-lt"/>
              </a:rPr>
              <a:t> </a:t>
            </a:r>
            <a:r>
              <a:rPr lang="en-GB" sz="1500" dirty="0" err="1">
                <a:latin typeface="+mj-lt"/>
              </a:rPr>
              <a:t>trećeg</a:t>
            </a:r>
            <a:r>
              <a:rPr lang="en-GB" sz="1500" dirty="0">
                <a:latin typeface="+mj-lt"/>
              </a:rPr>
              <a:t> </a:t>
            </a:r>
            <a:r>
              <a:rPr lang="en-GB" sz="1500" dirty="0" err="1">
                <a:latin typeface="+mj-lt"/>
              </a:rPr>
              <a:t>kvartala</a:t>
            </a:r>
            <a:r>
              <a:rPr lang="en-GB" sz="1500" dirty="0">
                <a:latin typeface="+mj-lt"/>
              </a:rPr>
              <a:t> 2016. </a:t>
            </a:r>
            <a:r>
              <a:rPr lang="en-GB" sz="1500" dirty="0" err="1">
                <a:latin typeface="+mj-lt"/>
              </a:rPr>
              <a:t>godine</a:t>
            </a:r>
            <a:r>
              <a:rPr lang="en-GB" sz="1500" dirty="0">
                <a:latin typeface="+mj-lt"/>
              </a:rPr>
              <a:t>.</a:t>
            </a:r>
          </a:p>
          <a:p>
            <a:pPr marL="285750" indent="-285750">
              <a:spcBef>
                <a:spcPts val="600"/>
              </a:spcBef>
              <a:buFont typeface="Arial" panose="020B0604020202020204" pitchFamily="34" charset="0"/>
              <a:buChar char="•"/>
            </a:pPr>
            <a:r>
              <a:rPr lang="en-GB" sz="1500" dirty="0" err="1" smtClean="0">
                <a:latin typeface="+mj-lt"/>
              </a:rPr>
              <a:t>Pozitivno</a:t>
            </a:r>
            <a:r>
              <a:rPr lang="en-GB" sz="1500" dirty="0" smtClean="0">
                <a:latin typeface="+mj-lt"/>
              </a:rPr>
              <a:t> </a:t>
            </a:r>
            <a:r>
              <a:rPr lang="en-GB" sz="1500" dirty="0" err="1">
                <a:latin typeface="+mj-lt"/>
              </a:rPr>
              <a:t>mišljenje</a:t>
            </a:r>
            <a:r>
              <a:rPr lang="en-GB" sz="1500" dirty="0">
                <a:latin typeface="+mj-lt"/>
              </a:rPr>
              <a:t> </a:t>
            </a:r>
            <a:r>
              <a:rPr lang="en-GB" sz="1500" dirty="0" err="1">
                <a:latin typeface="+mj-lt"/>
              </a:rPr>
              <a:t>na</a:t>
            </a:r>
            <a:r>
              <a:rPr lang="en-GB" sz="1500" dirty="0">
                <a:latin typeface="+mj-lt"/>
              </a:rPr>
              <a:t> </a:t>
            </a:r>
            <a:r>
              <a:rPr lang="en-GB" sz="1500" dirty="0" err="1">
                <a:latin typeface="+mj-lt"/>
              </a:rPr>
              <a:t>nacrt</a:t>
            </a:r>
            <a:r>
              <a:rPr lang="en-GB" sz="1500" dirty="0">
                <a:latin typeface="+mj-lt"/>
              </a:rPr>
              <a:t> </a:t>
            </a:r>
            <a:r>
              <a:rPr lang="en-GB" sz="1500" dirty="0" err="1">
                <a:latin typeface="+mj-lt"/>
              </a:rPr>
              <a:t>zakona</a:t>
            </a:r>
            <a:r>
              <a:rPr lang="en-GB" sz="1500" dirty="0">
                <a:latin typeface="+mj-lt"/>
              </a:rPr>
              <a:t> je </a:t>
            </a:r>
            <a:r>
              <a:rPr lang="en-GB" sz="1500" dirty="0" err="1">
                <a:latin typeface="+mj-lt"/>
              </a:rPr>
              <a:t>dobijeno</a:t>
            </a:r>
            <a:r>
              <a:rPr lang="en-GB" sz="1500" dirty="0">
                <a:latin typeface="+mj-lt"/>
              </a:rPr>
              <a:t> od </a:t>
            </a:r>
            <a:r>
              <a:rPr lang="en-GB" sz="1500" dirty="0" err="1">
                <a:latin typeface="+mj-lt"/>
              </a:rPr>
              <a:t>Ministarstva</a:t>
            </a:r>
            <a:r>
              <a:rPr lang="en-GB" sz="1500" dirty="0">
                <a:latin typeface="+mj-lt"/>
              </a:rPr>
              <a:t> </a:t>
            </a:r>
            <a:r>
              <a:rPr lang="en-GB" sz="1500" dirty="0" err="1">
                <a:latin typeface="+mj-lt"/>
              </a:rPr>
              <a:t>pravde</a:t>
            </a:r>
            <a:r>
              <a:rPr lang="en-GB" sz="1500" dirty="0">
                <a:latin typeface="+mj-lt"/>
              </a:rPr>
              <a:t>, </a:t>
            </a:r>
            <a:r>
              <a:rPr lang="en-GB" sz="1500" dirty="0" err="1">
                <a:latin typeface="+mj-lt"/>
              </a:rPr>
              <a:t>Sekretarijata</a:t>
            </a:r>
            <a:r>
              <a:rPr lang="en-GB" sz="1500" dirty="0">
                <a:latin typeface="+mj-lt"/>
              </a:rPr>
              <a:t> </a:t>
            </a:r>
            <a:r>
              <a:rPr lang="en-GB" sz="1500" dirty="0" err="1">
                <a:latin typeface="+mj-lt"/>
              </a:rPr>
              <a:t>za</a:t>
            </a:r>
            <a:r>
              <a:rPr lang="en-GB" sz="1500" dirty="0">
                <a:latin typeface="+mj-lt"/>
              </a:rPr>
              <a:t> </a:t>
            </a:r>
            <a:r>
              <a:rPr lang="en-GB" sz="1500" dirty="0" err="1">
                <a:latin typeface="+mj-lt"/>
              </a:rPr>
              <a:t>zakonodvstvo</a:t>
            </a:r>
            <a:r>
              <a:rPr lang="en-GB" sz="1500" dirty="0">
                <a:latin typeface="+mj-lt"/>
              </a:rPr>
              <a:t>, </a:t>
            </a:r>
            <a:r>
              <a:rPr lang="en-GB" sz="1500" dirty="0" err="1">
                <a:latin typeface="+mj-lt"/>
              </a:rPr>
              <a:t>Ministarstva</a:t>
            </a:r>
            <a:r>
              <a:rPr lang="en-GB" sz="1500" dirty="0">
                <a:latin typeface="+mj-lt"/>
              </a:rPr>
              <a:t> </a:t>
            </a:r>
            <a:r>
              <a:rPr lang="en-GB" sz="1500" dirty="0" err="1">
                <a:latin typeface="+mj-lt"/>
              </a:rPr>
              <a:t>javne</a:t>
            </a:r>
            <a:r>
              <a:rPr lang="en-GB" sz="1500" dirty="0">
                <a:latin typeface="+mj-lt"/>
              </a:rPr>
              <a:t> </a:t>
            </a:r>
            <a:r>
              <a:rPr lang="en-GB" sz="1500" dirty="0" err="1">
                <a:latin typeface="+mj-lt"/>
              </a:rPr>
              <a:t>uprave</a:t>
            </a:r>
            <a:r>
              <a:rPr lang="en-GB" sz="1500" dirty="0">
                <a:latin typeface="+mj-lt"/>
              </a:rPr>
              <a:t> </a:t>
            </a:r>
            <a:r>
              <a:rPr lang="en-GB" sz="1500" dirty="0" err="1">
                <a:latin typeface="+mj-lt"/>
              </a:rPr>
              <a:t>i</a:t>
            </a:r>
            <a:r>
              <a:rPr lang="en-GB" sz="1500" dirty="0">
                <a:latin typeface="+mj-lt"/>
              </a:rPr>
              <a:t> </a:t>
            </a:r>
            <a:r>
              <a:rPr lang="en-GB" sz="1500" dirty="0" err="1">
                <a:latin typeface="+mj-lt"/>
              </a:rPr>
              <a:t>Ministarstva</a:t>
            </a:r>
            <a:r>
              <a:rPr lang="en-GB" sz="1500" dirty="0">
                <a:latin typeface="+mj-lt"/>
              </a:rPr>
              <a:t> </a:t>
            </a:r>
            <a:r>
              <a:rPr lang="en-GB" sz="1500" dirty="0" err="1">
                <a:latin typeface="+mj-lt"/>
              </a:rPr>
              <a:t>odbrane</a:t>
            </a:r>
            <a:r>
              <a:rPr lang="en-GB" sz="1500" dirty="0">
                <a:latin typeface="+mj-lt"/>
              </a:rPr>
              <a:t>. </a:t>
            </a:r>
          </a:p>
          <a:p>
            <a:pPr marL="285750" indent="-285750">
              <a:spcBef>
                <a:spcPts val="600"/>
              </a:spcBef>
              <a:buFont typeface="Arial" panose="020B0604020202020204" pitchFamily="34" charset="0"/>
              <a:buChar char="•"/>
            </a:pPr>
            <a:r>
              <a:rPr lang="en-GB" sz="1500" dirty="0" err="1" smtClean="0">
                <a:latin typeface="+mj-lt"/>
              </a:rPr>
              <a:t>Nacrt</a:t>
            </a:r>
            <a:r>
              <a:rPr lang="en-GB" sz="1500" dirty="0" smtClean="0">
                <a:latin typeface="+mj-lt"/>
              </a:rPr>
              <a:t> </a:t>
            </a:r>
            <a:r>
              <a:rPr lang="en-GB" sz="1500" dirty="0" err="1">
                <a:latin typeface="+mj-lt"/>
              </a:rPr>
              <a:t>zakona</a:t>
            </a:r>
            <a:r>
              <a:rPr lang="en-GB" sz="1500" dirty="0">
                <a:latin typeface="+mj-lt"/>
              </a:rPr>
              <a:t> </a:t>
            </a:r>
            <a:r>
              <a:rPr lang="en-GB" sz="1500" dirty="0" err="1">
                <a:latin typeface="+mj-lt"/>
              </a:rPr>
              <a:t>još</a:t>
            </a:r>
            <a:r>
              <a:rPr lang="en-GB" sz="1500" dirty="0">
                <a:latin typeface="+mj-lt"/>
              </a:rPr>
              <a:t> </a:t>
            </a:r>
            <a:r>
              <a:rPr lang="en-GB" sz="1500" dirty="0" err="1">
                <a:latin typeface="+mj-lt"/>
              </a:rPr>
              <a:t>razmatraju</a:t>
            </a:r>
            <a:r>
              <a:rPr lang="en-GB" sz="1500" dirty="0">
                <a:latin typeface="+mj-lt"/>
              </a:rPr>
              <a:t> </a:t>
            </a:r>
            <a:r>
              <a:rPr lang="en-GB" sz="1500" dirty="0" err="1">
                <a:latin typeface="+mj-lt"/>
              </a:rPr>
              <a:t>Ministarstvo</a:t>
            </a:r>
            <a:r>
              <a:rPr lang="en-GB" sz="1500" dirty="0">
                <a:latin typeface="+mj-lt"/>
              </a:rPr>
              <a:t> </a:t>
            </a:r>
            <a:r>
              <a:rPr lang="en-GB" sz="1500" dirty="0" err="1">
                <a:latin typeface="+mj-lt"/>
              </a:rPr>
              <a:t>finansija</a:t>
            </a:r>
            <a:r>
              <a:rPr lang="en-GB" sz="1500" dirty="0">
                <a:latin typeface="+mj-lt"/>
              </a:rPr>
              <a:t> </a:t>
            </a:r>
            <a:r>
              <a:rPr lang="en-GB" sz="1500" dirty="0" err="1">
                <a:latin typeface="+mj-lt"/>
              </a:rPr>
              <a:t>i</a:t>
            </a:r>
            <a:r>
              <a:rPr lang="en-GB" sz="1500" dirty="0">
                <a:latin typeface="+mj-lt"/>
              </a:rPr>
              <a:t> </a:t>
            </a:r>
            <a:r>
              <a:rPr lang="en-GB" sz="1500" dirty="0" err="1">
                <a:latin typeface="+mj-lt"/>
              </a:rPr>
              <a:t>Ministarstvo</a:t>
            </a:r>
            <a:r>
              <a:rPr lang="en-GB" sz="1500" dirty="0">
                <a:latin typeface="+mj-lt"/>
              </a:rPr>
              <a:t> </a:t>
            </a:r>
            <a:r>
              <a:rPr lang="en-GB" sz="1500" dirty="0" err="1">
                <a:latin typeface="+mj-lt"/>
              </a:rPr>
              <a:t>unutrašnjih</a:t>
            </a:r>
            <a:r>
              <a:rPr lang="en-GB" sz="1500" dirty="0">
                <a:latin typeface="+mj-lt"/>
              </a:rPr>
              <a:t> </a:t>
            </a:r>
            <a:r>
              <a:rPr lang="en-GB" sz="1500" dirty="0" err="1" smtClean="0">
                <a:latin typeface="+mj-lt"/>
              </a:rPr>
              <a:t>poslova</a:t>
            </a:r>
            <a:r>
              <a:rPr lang="en-GB" sz="1500" dirty="0" smtClean="0">
                <a:latin typeface="+mj-lt"/>
              </a:rPr>
              <a:t>.</a:t>
            </a:r>
            <a:endParaRPr lang="en-GB" sz="1500" dirty="0">
              <a:latin typeface="+mj-lt"/>
            </a:endParaRPr>
          </a:p>
          <a:p>
            <a:pPr marL="285750" indent="-285750">
              <a:spcBef>
                <a:spcPts val="600"/>
              </a:spcBef>
              <a:buFont typeface="Arial" panose="020B0604020202020204" pitchFamily="34" charset="0"/>
              <a:buChar char="•"/>
            </a:pPr>
            <a:r>
              <a:rPr lang="en-GB" sz="1500" dirty="0" err="1" smtClean="0">
                <a:latin typeface="+mj-lt"/>
              </a:rPr>
              <a:t>Mjesečna</a:t>
            </a:r>
            <a:r>
              <a:rPr lang="en-GB" sz="1500" dirty="0" smtClean="0">
                <a:latin typeface="+mj-lt"/>
              </a:rPr>
              <a:t> </a:t>
            </a:r>
            <a:r>
              <a:rPr lang="en-GB" sz="1500" dirty="0" err="1">
                <a:latin typeface="+mj-lt"/>
              </a:rPr>
              <a:t>statistika</a:t>
            </a:r>
            <a:r>
              <a:rPr lang="en-GB" sz="1500" dirty="0">
                <a:latin typeface="+mj-lt"/>
              </a:rPr>
              <a:t> </a:t>
            </a:r>
            <a:r>
              <a:rPr lang="en-GB" sz="1500" dirty="0" err="1">
                <a:latin typeface="+mj-lt"/>
              </a:rPr>
              <a:t>za</a:t>
            </a:r>
            <a:r>
              <a:rPr lang="en-GB" sz="1500" dirty="0">
                <a:latin typeface="+mj-lt"/>
              </a:rPr>
              <a:t> </a:t>
            </a:r>
            <a:r>
              <a:rPr lang="en-GB" sz="1500" dirty="0" err="1">
                <a:latin typeface="+mj-lt"/>
              </a:rPr>
              <a:t>naftu</a:t>
            </a:r>
            <a:r>
              <a:rPr lang="en-GB" sz="1500" dirty="0">
                <a:latin typeface="+mj-lt"/>
              </a:rPr>
              <a:t> se ne </a:t>
            </a:r>
            <a:r>
              <a:rPr lang="en-GB" sz="1500" dirty="0" err="1">
                <a:latin typeface="+mj-lt"/>
              </a:rPr>
              <a:t>dostavlja</a:t>
            </a:r>
            <a:r>
              <a:rPr lang="en-GB" sz="1500" dirty="0">
                <a:latin typeface="+mj-lt"/>
              </a:rPr>
              <a:t> </a:t>
            </a:r>
            <a:r>
              <a:rPr lang="en-GB" sz="1500" dirty="0" smtClean="0">
                <a:latin typeface="+mj-lt"/>
              </a:rPr>
              <a:t>EUROSTAT-u.</a:t>
            </a:r>
            <a:endParaRPr lang="en-GB" sz="1500" dirty="0">
              <a:latin typeface="+mj-lt"/>
            </a:endParaRPr>
          </a:p>
          <a:p>
            <a:pPr marL="285750" indent="-285750">
              <a:spcBef>
                <a:spcPts val="600"/>
              </a:spcBef>
              <a:buFont typeface="Arial" panose="020B0604020202020204" pitchFamily="34" charset="0"/>
              <a:buChar char="•"/>
            </a:pPr>
            <a:r>
              <a:rPr lang="en-GB" sz="1500" dirty="0" err="1" smtClean="0">
                <a:latin typeface="+mj-lt"/>
              </a:rPr>
              <a:t>Generalno</a:t>
            </a:r>
            <a:r>
              <a:rPr lang="en-GB" sz="1500" dirty="0" smtClean="0">
                <a:latin typeface="+mj-lt"/>
              </a:rPr>
              <a:t> </a:t>
            </a:r>
            <a:r>
              <a:rPr lang="en-GB" sz="1500" dirty="0" err="1">
                <a:latin typeface="+mj-lt"/>
              </a:rPr>
              <a:t>nema</a:t>
            </a:r>
            <a:r>
              <a:rPr lang="en-GB" sz="1500" dirty="0">
                <a:latin typeface="+mj-lt"/>
              </a:rPr>
              <a:t> </a:t>
            </a:r>
            <a:r>
              <a:rPr lang="en-GB" sz="1500" dirty="0" err="1">
                <a:latin typeface="+mj-lt"/>
              </a:rPr>
              <a:t>progresa</a:t>
            </a:r>
            <a:r>
              <a:rPr lang="en-GB" sz="1500" dirty="0">
                <a:latin typeface="+mj-lt"/>
              </a:rPr>
              <a:t> </a:t>
            </a:r>
            <a:r>
              <a:rPr lang="en-GB" sz="1500" dirty="0" err="1">
                <a:latin typeface="+mj-lt"/>
              </a:rPr>
              <a:t>i</a:t>
            </a:r>
            <a:r>
              <a:rPr lang="en-GB" sz="1500" dirty="0">
                <a:latin typeface="+mj-lt"/>
              </a:rPr>
              <a:t> </a:t>
            </a:r>
            <a:r>
              <a:rPr lang="en-GB" sz="1500" dirty="0" err="1">
                <a:latin typeface="+mj-lt"/>
              </a:rPr>
              <a:t>još</a:t>
            </a:r>
            <a:r>
              <a:rPr lang="en-GB" sz="1500" dirty="0">
                <a:latin typeface="+mj-lt"/>
              </a:rPr>
              <a:t> se </a:t>
            </a:r>
            <a:r>
              <a:rPr lang="en-GB" sz="1500" dirty="0" err="1">
                <a:latin typeface="+mj-lt"/>
              </a:rPr>
              <a:t>čeka</a:t>
            </a:r>
            <a:r>
              <a:rPr lang="en-GB" sz="1500" dirty="0">
                <a:latin typeface="+mj-lt"/>
              </a:rPr>
              <a:t> </a:t>
            </a:r>
            <a:r>
              <a:rPr lang="en-GB" sz="1500" dirty="0" err="1">
                <a:latin typeface="+mj-lt"/>
              </a:rPr>
              <a:t>na</a:t>
            </a:r>
            <a:r>
              <a:rPr lang="en-GB" sz="1500" dirty="0">
                <a:latin typeface="+mj-lt"/>
              </a:rPr>
              <a:t> </a:t>
            </a:r>
            <a:r>
              <a:rPr lang="en-GB" sz="1500" dirty="0" err="1">
                <a:latin typeface="+mj-lt"/>
              </a:rPr>
              <a:t>usvajanje</a:t>
            </a:r>
            <a:r>
              <a:rPr lang="en-GB" sz="1500" dirty="0">
                <a:latin typeface="+mj-lt"/>
              </a:rPr>
              <a:t> </a:t>
            </a:r>
            <a:r>
              <a:rPr lang="en-GB" sz="1500" dirty="0" err="1">
                <a:latin typeface="+mj-lt"/>
              </a:rPr>
              <a:t>nacrta</a:t>
            </a:r>
            <a:r>
              <a:rPr lang="en-GB" sz="1500" dirty="0">
                <a:latin typeface="+mj-lt"/>
              </a:rPr>
              <a:t> </a:t>
            </a:r>
            <a:r>
              <a:rPr lang="en-GB" sz="1500" dirty="0" err="1">
                <a:latin typeface="+mj-lt"/>
              </a:rPr>
              <a:t>zakona</a:t>
            </a:r>
            <a:r>
              <a:rPr lang="en-GB" sz="1500" dirty="0">
                <a:latin typeface="+mj-lt"/>
              </a:rPr>
              <a:t> </a:t>
            </a:r>
            <a:r>
              <a:rPr lang="en-GB" sz="1500" dirty="0" err="1">
                <a:latin typeface="+mj-lt"/>
              </a:rPr>
              <a:t>i</a:t>
            </a:r>
            <a:r>
              <a:rPr lang="en-GB" sz="1500" dirty="0">
                <a:latin typeface="+mj-lt"/>
              </a:rPr>
              <a:t> </a:t>
            </a:r>
            <a:r>
              <a:rPr lang="en-GB" sz="1500" dirty="0" err="1">
                <a:latin typeface="+mj-lt"/>
              </a:rPr>
              <a:t>podzakonskih</a:t>
            </a:r>
            <a:r>
              <a:rPr lang="en-GB" sz="1500" dirty="0">
                <a:latin typeface="+mj-lt"/>
              </a:rPr>
              <a:t> </a:t>
            </a:r>
            <a:r>
              <a:rPr lang="en-GB" sz="1500" dirty="0" err="1">
                <a:latin typeface="+mj-lt"/>
              </a:rPr>
              <a:t>akata</a:t>
            </a:r>
            <a:r>
              <a:rPr lang="en-GB" sz="1500" dirty="0">
                <a:latin typeface="+mj-lt"/>
              </a:rPr>
              <a:t> u </a:t>
            </a:r>
            <a:r>
              <a:rPr lang="en-GB" sz="1500" dirty="0" err="1">
                <a:latin typeface="+mj-lt"/>
              </a:rPr>
              <a:t>skladu</a:t>
            </a:r>
            <a:r>
              <a:rPr lang="en-GB" sz="1500" dirty="0">
                <a:latin typeface="+mj-lt"/>
              </a:rPr>
              <a:t> </a:t>
            </a:r>
            <a:r>
              <a:rPr lang="en-GB" sz="1500" dirty="0" err="1">
                <a:latin typeface="+mj-lt"/>
              </a:rPr>
              <a:t>sa</a:t>
            </a:r>
            <a:r>
              <a:rPr lang="en-GB" sz="1500" dirty="0">
                <a:latin typeface="+mj-lt"/>
              </a:rPr>
              <a:t> </a:t>
            </a:r>
            <a:r>
              <a:rPr lang="en-GB" sz="1500" dirty="0" err="1">
                <a:latin typeface="+mj-lt"/>
              </a:rPr>
              <a:t>Direktivom</a:t>
            </a:r>
            <a:r>
              <a:rPr lang="en-GB" sz="1500" dirty="0">
                <a:latin typeface="+mj-lt"/>
              </a:rPr>
              <a:t> 2009/119/EK. </a:t>
            </a:r>
          </a:p>
        </p:txBody>
      </p:sp>
      <p:pic>
        <p:nvPicPr>
          <p:cNvPr id="11" name="Picture 10">
            <a:extLst>
              <a:ext uri="{FF2B5EF4-FFF2-40B4-BE49-F238E27FC236}">
                <a16:creationId xmlns:a16="http://schemas.microsoft.com/office/drawing/2014/main" xmlns="" id="{966C260C-AD94-4F38-99FB-9EC64EE7831E}"/>
              </a:ext>
            </a:extLst>
          </p:cNvPr>
          <p:cNvPicPr>
            <a:picLocks noChangeAspect="1"/>
          </p:cNvPicPr>
          <p:nvPr/>
        </p:nvPicPr>
        <p:blipFill rotWithShape="1">
          <a:blip r:embed="rId6">
            <a:extLst>
              <a:ext uri="{28A0092B-C50C-407E-A947-70E740481C1C}">
                <a14:useLocalDpi xmlns:a14="http://schemas.microsoft.com/office/drawing/2010/main" val="0"/>
              </a:ext>
            </a:extLst>
          </a:blip>
          <a:srcRect l="55340" b="6271"/>
          <a:stretch/>
        </p:blipFill>
        <p:spPr>
          <a:xfrm>
            <a:off x="5573305" y="11449"/>
            <a:ext cx="4502015" cy="5314751"/>
          </a:xfrm>
          <a:prstGeom prst="rect">
            <a:avLst/>
          </a:prstGeom>
        </p:spPr>
      </p:pic>
    </p:spTree>
    <p:extLst>
      <p:ext uri="{BB962C8B-B14F-4D97-AF65-F5344CB8AC3E}">
        <p14:creationId xmlns:p14="http://schemas.microsoft.com/office/powerpoint/2010/main" val="3869976426"/>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3"/>
          <a:stretch/>
        </p:blipFill>
        <p:spPr>
          <a:xfrm>
            <a:off x="0" y="0"/>
            <a:ext cx="10075320" cy="1565280"/>
          </a:xfrm>
          <a:prstGeom prst="rect">
            <a:avLst/>
          </a:prstGeom>
          <a:ln>
            <a:noFill/>
          </a:ln>
        </p:spPr>
      </p:pic>
      <p:pic>
        <p:nvPicPr>
          <p:cNvPr id="345" name="Picture 344"/>
          <p:cNvPicPr/>
          <p:nvPr/>
        </p:nvPicPr>
        <p:blipFill>
          <a:blip r:embed="rId4"/>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59" y="5350680"/>
            <a:ext cx="7271061" cy="225380"/>
            <a:chOff x="770759" y="5350680"/>
            <a:chExt cx="7271061" cy="225380"/>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59" y="5350680"/>
              <a:ext cx="7271061" cy="16021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rPr>
                <a:t>Sekretarijat</a:t>
              </a:r>
              <a:r>
                <a:rPr lang="en-US" sz="1000" spc="-1" dirty="0">
                  <a:solidFill>
                    <a:srgbClr val="00FFFF"/>
                  </a:solidFill>
                </a:rPr>
                <a:t> </a:t>
              </a:r>
              <a:r>
                <a:rPr lang="en-US" sz="1000" spc="-1" dirty="0" err="1">
                  <a:solidFill>
                    <a:srgbClr val="00FFFF"/>
                  </a:solidFill>
                </a:rPr>
                <a:t>Energetske</a:t>
              </a:r>
              <a:r>
                <a:rPr lang="en-US" sz="1000" spc="-1" dirty="0">
                  <a:solidFill>
                    <a:srgbClr val="00FFFF"/>
                  </a:solidFill>
                </a:rPr>
                <a:t> </a:t>
              </a:r>
              <a:r>
                <a:rPr lang="en-US" sz="1000" spc="-1" dirty="0" err="1" smtClean="0">
                  <a:solidFill>
                    <a:srgbClr val="00FFFF"/>
                  </a:solidFill>
                </a:rPr>
                <a:t>zajednice</a:t>
              </a:r>
              <a:r>
                <a:rPr lang="en-US" sz="1000" spc="-1" dirty="0" smtClean="0">
                  <a:solidFill>
                    <a:srgbClr val="00FFFF"/>
                  </a:solidFill>
                </a:rPr>
                <a:t> </a:t>
              </a:r>
              <a:r>
                <a:rPr lang="en-US" sz="1000" spc="-1" dirty="0">
                  <a:solidFill>
                    <a:srgbClr val="00FFFF"/>
                  </a:solidFill>
                  <a:latin typeface="+mj-lt"/>
                </a:rPr>
                <a:t>      </a:t>
              </a:r>
              <a:r>
                <a:rPr lang="en-US" sz="1000" spc="-1" dirty="0" err="1">
                  <a:solidFill>
                    <a:srgbClr val="00FFFF"/>
                  </a:solidFill>
                  <a:latin typeface="+mj-lt"/>
                </a:rPr>
                <a:t>Prezentacija</a:t>
              </a:r>
              <a:r>
                <a:rPr lang="en-US" sz="1000" spc="-1" dirty="0">
                  <a:solidFill>
                    <a:srgbClr val="00FFFF"/>
                  </a:solidFill>
                  <a:latin typeface="+mj-lt"/>
                </a:rPr>
                <a:t> </a:t>
              </a:r>
              <a:r>
                <a:rPr lang="en-US" sz="1000" spc="-1" dirty="0" err="1">
                  <a:solidFill>
                    <a:srgbClr val="00FFFF"/>
                  </a:solidFill>
                  <a:latin typeface="+mj-lt"/>
                </a:rPr>
                <a:t>stanja</a:t>
              </a:r>
              <a:r>
                <a:rPr lang="en-US" sz="1000" spc="-1" dirty="0">
                  <a:solidFill>
                    <a:srgbClr val="00FFFF"/>
                  </a:solidFill>
                  <a:latin typeface="+mj-lt"/>
                </a:rPr>
                <a:t> u </a:t>
              </a:r>
              <a:r>
                <a:rPr lang="en-US" sz="1000" spc="-1" dirty="0" err="1">
                  <a:solidFill>
                    <a:srgbClr val="00FFFF"/>
                  </a:solidFill>
                  <a:latin typeface="+mj-lt"/>
                </a:rPr>
                <a:t>evropskim</a:t>
              </a:r>
              <a:r>
                <a:rPr lang="en-US" sz="1000" spc="-1" dirty="0">
                  <a:solidFill>
                    <a:srgbClr val="00FFFF"/>
                  </a:solidFill>
                  <a:latin typeface="+mj-lt"/>
                </a:rPr>
                <a:t> </a:t>
              </a:r>
              <a:r>
                <a:rPr lang="en-US" sz="1000" spc="-1" dirty="0" err="1">
                  <a:solidFill>
                    <a:srgbClr val="00FFFF"/>
                  </a:solidFill>
                  <a:latin typeface="+mj-lt"/>
                </a:rPr>
                <a:t>integracijama</a:t>
              </a:r>
              <a:r>
                <a:rPr lang="en-US" sz="1000" spc="-1" dirty="0">
                  <a:solidFill>
                    <a:srgbClr val="00FFFF"/>
                  </a:solidFill>
                  <a:latin typeface="+mj-lt"/>
                </a:rPr>
                <a:t> </a:t>
              </a:r>
              <a:r>
                <a:rPr lang="en-US" sz="1000" spc="-1" dirty="0" err="1">
                  <a:solidFill>
                    <a:srgbClr val="00FFFF"/>
                  </a:solidFill>
                  <a:latin typeface="+mj-lt"/>
                </a:rPr>
                <a:t>Crne</a:t>
              </a:r>
              <a:r>
                <a:rPr lang="en-US" sz="1000" spc="-1" dirty="0">
                  <a:solidFill>
                    <a:srgbClr val="00FFFF"/>
                  </a:solidFill>
                  <a:latin typeface="+mj-lt"/>
                </a:rPr>
                <a:t> Gore </a:t>
              </a:r>
              <a:r>
                <a:rPr lang="en-US" sz="1000" spc="-1" dirty="0" err="1">
                  <a:solidFill>
                    <a:srgbClr val="00FFFF"/>
                  </a:solidFill>
                  <a:latin typeface="+mj-lt"/>
                </a:rPr>
                <a:t>iz</a:t>
              </a:r>
              <a:r>
                <a:rPr lang="en-US" sz="1000" spc="-1" dirty="0">
                  <a:solidFill>
                    <a:srgbClr val="00FFFF"/>
                  </a:solidFill>
                  <a:latin typeface="+mj-lt"/>
                </a:rPr>
                <a:t> </a:t>
              </a:r>
              <a:r>
                <a:rPr lang="en-US" sz="1000" spc="-1" dirty="0" err="1">
                  <a:solidFill>
                    <a:srgbClr val="00FFFF"/>
                  </a:solidFill>
                  <a:latin typeface="+mj-lt"/>
                </a:rPr>
                <a:t>oblasti</a:t>
              </a:r>
              <a:r>
                <a:rPr lang="en-US" sz="1000" spc="-1" dirty="0">
                  <a:solidFill>
                    <a:srgbClr val="00FFFF"/>
                  </a:solidFill>
                  <a:latin typeface="+mj-lt"/>
                </a:rPr>
                <a:t> </a:t>
              </a:r>
              <a:r>
                <a:rPr lang="en-US" sz="1000" spc="-1" dirty="0" err="1">
                  <a:solidFill>
                    <a:srgbClr val="00FFFF"/>
                  </a:solidFill>
                  <a:latin typeface="+mj-lt"/>
                </a:rPr>
                <a:t>energetike</a:t>
              </a:r>
              <a:endParaRPr lang="en-US" sz="1000" spc="-1" dirty="0">
                <a:solidFill>
                  <a:srgbClr val="00FFFF"/>
                </a:solidFill>
                <a:latin typeface="+mj-lt"/>
              </a:endParaRPr>
            </a:p>
            <a:p>
              <a:pPr>
                <a:lnSpc>
                  <a:spcPct val="100000"/>
                </a:lnSpc>
              </a:pPr>
              <a:endParaRPr lang="en-US" sz="1000" spc="-1" dirty="0">
                <a:solidFill>
                  <a:srgbClr val="00FFFF"/>
                </a:solidFill>
                <a:latin typeface="+mj-lt"/>
              </a:endParaRPr>
            </a:p>
            <a:p>
              <a:pPr>
                <a:lnSpc>
                  <a:spcPct val="100000"/>
                </a:lnSpc>
              </a:pPr>
              <a:endParaRPr lang="en-US" sz="1000" b="0" strike="noStrike" spc="-1" dirty="0">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2445025" y="160440"/>
            <a:ext cx="8810987" cy="94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b="1" spc="-1" dirty="0" err="1">
                <a:solidFill>
                  <a:srgbClr val="FDD204"/>
                </a:solidFill>
              </a:rPr>
              <a:t>Obnovljivi</a:t>
            </a:r>
            <a:r>
              <a:rPr lang="en-US" sz="2800" b="1" spc="-1" dirty="0">
                <a:solidFill>
                  <a:srgbClr val="FDD204"/>
                </a:solidFill>
              </a:rPr>
              <a:t> </a:t>
            </a:r>
            <a:r>
              <a:rPr lang="en-US" sz="2800" b="1" spc="-1" dirty="0" err="1">
                <a:solidFill>
                  <a:srgbClr val="FDD204"/>
                </a:solidFill>
              </a:rPr>
              <a:t>izvori</a:t>
            </a:r>
            <a:r>
              <a:rPr lang="en-US" sz="2800" b="1" spc="-1" dirty="0">
                <a:solidFill>
                  <a:srgbClr val="FDD204"/>
                </a:solidFill>
              </a:rPr>
              <a:t> </a:t>
            </a:r>
            <a:endParaRPr lang="en-US" sz="2800" b="1" spc="-1" dirty="0" smtClean="0">
              <a:solidFill>
                <a:srgbClr val="FDD204"/>
              </a:solidFill>
            </a:endParaRPr>
          </a:p>
          <a:p>
            <a:r>
              <a:rPr lang="en-US" sz="2800" b="1" spc="-1" dirty="0" err="1" smtClean="0">
                <a:solidFill>
                  <a:srgbClr val="FDD204"/>
                </a:solidFill>
              </a:rPr>
              <a:t>energije</a:t>
            </a:r>
            <a:endParaRPr lang="en-US" sz="2800" spc="-1" dirty="0"/>
          </a:p>
        </p:txBody>
      </p:sp>
      <p:sp>
        <p:nvSpPr>
          <p:cNvPr id="3" name="TextBox 2"/>
          <p:cNvSpPr txBox="1"/>
          <p:nvPr/>
        </p:nvSpPr>
        <p:spPr>
          <a:xfrm>
            <a:off x="603164" y="1101621"/>
            <a:ext cx="4556665" cy="417037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500" dirty="0" err="1">
                <a:latin typeface="+mj-lt"/>
              </a:rPr>
              <a:t>Još</a:t>
            </a:r>
            <a:r>
              <a:rPr lang="en-GB" sz="1500" dirty="0">
                <a:latin typeface="+mj-lt"/>
              </a:rPr>
              <a:t> se </a:t>
            </a:r>
            <a:r>
              <a:rPr lang="en-GB" sz="1500" dirty="0" err="1">
                <a:latin typeface="+mj-lt"/>
              </a:rPr>
              <a:t>čeka</a:t>
            </a:r>
            <a:r>
              <a:rPr lang="en-GB" sz="1500" dirty="0">
                <a:latin typeface="+mj-lt"/>
              </a:rPr>
              <a:t> </a:t>
            </a:r>
            <a:r>
              <a:rPr lang="en-GB" sz="1500" dirty="0" err="1">
                <a:latin typeface="+mj-lt"/>
              </a:rPr>
              <a:t>na</a:t>
            </a:r>
            <a:r>
              <a:rPr lang="en-GB" sz="1500" dirty="0">
                <a:latin typeface="+mj-lt"/>
              </a:rPr>
              <a:t> </a:t>
            </a:r>
            <a:r>
              <a:rPr lang="en-GB" sz="1500" dirty="0" err="1">
                <a:latin typeface="+mj-lt"/>
              </a:rPr>
              <a:t>usvajanje</a:t>
            </a:r>
            <a:r>
              <a:rPr lang="en-GB" sz="1500" dirty="0">
                <a:latin typeface="+mj-lt"/>
              </a:rPr>
              <a:t> </a:t>
            </a:r>
            <a:r>
              <a:rPr lang="en-GB" sz="1500" dirty="0" err="1">
                <a:latin typeface="+mj-lt"/>
              </a:rPr>
              <a:t>revidovanog</a:t>
            </a:r>
            <a:r>
              <a:rPr lang="en-GB" sz="1500" dirty="0">
                <a:latin typeface="+mj-lt"/>
              </a:rPr>
              <a:t> </a:t>
            </a:r>
            <a:r>
              <a:rPr lang="en-GB" sz="1500" dirty="0" err="1">
                <a:latin typeface="+mj-lt"/>
              </a:rPr>
              <a:t>Zakona</a:t>
            </a:r>
            <a:r>
              <a:rPr lang="en-GB" sz="1500" dirty="0">
                <a:latin typeface="+mj-lt"/>
              </a:rPr>
              <a:t> o </a:t>
            </a:r>
            <a:r>
              <a:rPr lang="en-GB" sz="1500" dirty="0" err="1">
                <a:latin typeface="+mj-lt"/>
              </a:rPr>
              <a:t>energetici</a:t>
            </a:r>
            <a:r>
              <a:rPr lang="en-GB" sz="1500" dirty="0">
                <a:latin typeface="+mj-lt"/>
              </a:rPr>
              <a:t> 2015 (</a:t>
            </a:r>
            <a:r>
              <a:rPr lang="en-GB" sz="1500" dirty="0" err="1">
                <a:latin typeface="+mj-lt"/>
              </a:rPr>
              <a:t>uključujući</a:t>
            </a:r>
            <a:r>
              <a:rPr lang="en-GB" sz="1500" dirty="0">
                <a:latin typeface="+mj-lt"/>
              </a:rPr>
              <a:t> </a:t>
            </a:r>
            <a:r>
              <a:rPr lang="en-GB" sz="1500" dirty="0" err="1">
                <a:latin typeface="+mj-lt"/>
              </a:rPr>
              <a:t>obnovljive</a:t>
            </a:r>
            <a:r>
              <a:rPr lang="en-GB" sz="1500" dirty="0">
                <a:latin typeface="+mj-lt"/>
              </a:rPr>
              <a:t> </a:t>
            </a:r>
            <a:r>
              <a:rPr lang="en-GB" sz="1500" dirty="0" err="1">
                <a:latin typeface="+mj-lt"/>
              </a:rPr>
              <a:t>izvore</a:t>
            </a:r>
            <a:r>
              <a:rPr lang="en-GB" sz="1500" dirty="0">
                <a:latin typeface="+mj-lt"/>
              </a:rPr>
              <a:t>);</a:t>
            </a:r>
          </a:p>
          <a:p>
            <a:pPr marL="285750" indent="-285750">
              <a:spcBef>
                <a:spcPts val="600"/>
              </a:spcBef>
              <a:buFont typeface="Arial" panose="020B0604020202020204" pitchFamily="34" charset="0"/>
              <a:buChar char="•"/>
            </a:pPr>
            <a:r>
              <a:rPr lang="en-GB" sz="1500" dirty="0" err="1">
                <a:latin typeface="+mj-lt"/>
              </a:rPr>
              <a:t>Napredak</a:t>
            </a:r>
            <a:r>
              <a:rPr lang="en-GB" sz="1500" dirty="0">
                <a:latin typeface="+mj-lt"/>
              </a:rPr>
              <a:t> u </a:t>
            </a:r>
            <a:r>
              <a:rPr lang="en-GB" sz="1500" dirty="0" err="1">
                <a:latin typeface="+mj-lt"/>
              </a:rPr>
              <a:t>udjelu</a:t>
            </a:r>
            <a:r>
              <a:rPr lang="en-GB" sz="1500" dirty="0">
                <a:latin typeface="+mj-lt"/>
              </a:rPr>
              <a:t> </a:t>
            </a:r>
            <a:r>
              <a:rPr lang="en-GB" sz="1500" dirty="0" err="1">
                <a:latin typeface="+mj-lt"/>
              </a:rPr>
              <a:t>energije</a:t>
            </a:r>
            <a:r>
              <a:rPr lang="en-GB" sz="1500" dirty="0">
                <a:latin typeface="+mj-lt"/>
              </a:rPr>
              <a:t> </a:t>
            </a:r>
            <a:r>
              <a:rPr lang="en-GB" sz="1500" dirty="0" err="1">
                <a:latin typeface="+mj-lt"/>
              </a:rPr>
              <a:t>iz</a:t>
            </a:r>
            <a:r>
              <a:rPr lang="en-GB" sz="1500" dirty="0">
                <a:latin typeface="+mj-lt"/>
              </a:rPr>
              <a:t> </a:t>
            </a:r>
            <a:r>
              <a:rPr lang="en-GB" sz="1500" dirty="0" err="1">
                <a:latin typeface="+mj-lt"/>
              </a:rPr>
              <a:t>obnovljivih</a:t>
            </a:r>
            <a:r>
              <a:rPr lang="en-GB" sz="1500" dirty="0">
                <a:latin typeface="+mj-lt"/>
              </a:rPr>
              <a:t> </a:t>
            </a:r>
            <a:r>
              <a:rPr lang="en-GB" sz="1500" dirty="0" err="1">
                <a:latin typeface="+mj-lt"/>
              </a:rPr>
              <a:t>izvora</a:t>
            </a:r>
            <a:r>
              <a:rPr lang="en-GB" sz="1500" dirty="0">
                <a:latin typeface="+mj-lt"/>
              </a:rPr>
              <a:t> od 40% u 2017 je </a:t>
            </a:r>
            <a:r>
              <a:rPr lang="en-GB" sz="1500" dirty="0" err="1">
                <a:latin typeface="+mj-lt"/>
              </a:rPr>
              <a:t>prevashodno</a:t>
            </a:r>
            <a:r>
              <a:rPr lang="en-GB" sz="1500" dirty="0">
                <a:latin typeface="+mj-lt"/>
              </a:rPr>
              <a:t> </a:t>
            </a:r>
            <a:r>
              <a:rPr lang="en-GB" sz="1500" dirty="0" err="1">
                <a:latin typeface="+mj-lt"/>
              </a:rPr>
              <a:t>rezultat</a:t>
            </a:r>
            <a:r>
              <a:rPr lang="en-GB" sz="1500" dirty="0">
                <a:latin typeface="+mj-lt"/>
              </a:rPr>
              <a:t> </a:t>
            </a:r>
            <a:r>
              <a:rPr lang="en-GB" sz="1500" dirty="0" err="1">
                <a:latin typeface="+mj-lt"/>
              </a:rPr>
              <a:t>revizije</a:t>
            </a:r>
            <a:r>
              <a:rPr lang="en-GB" sz="1500" dirty="0">
                <a:latin typeface="+mj-lt"/>
              </a:rPr>
              <a:t> </a:t>
            </a:r>
            <a:r>
              <a:rPr lang="en-GB" sz="1500" dirty="0" err="1">
                <a:latin typeface="+mj-lt"/>
              </a:rPr>
              <a:t>podataka</a:t>
            </a:r>
            <a:r>
              <a:rPr lang="en-GB" sz="1500" dirty="0">
                <a:latin typeface="+mj-lt"/>
              </a:rPr>
              <a:t> o </a:t>
            </a:r>
            <a:r>
              <a:rPr lang="en-GB" sz="1500" dirty="0" err="1">
                <a:latin typeface="+mj-lt"/>
              </a:rPr>
              <a:t>potrošnji</a:t>
            </a:r>
            <a:r>
              <a:rPr lang="en-GB" sz="1500" dirty="0">
                <a:latin typeface="+mj-lt"/>
              </a:rPr>
              <a:t> </a:t>
            </a:r>
            <a:r>
              <a:rPr lang="en-GB" sz="1500" dirty="0" err="1">
                <a:latin typeface="+mj-lt"/>
              </a:rPr>
              <a:t>biomase</a:t>
            </a:r>
            <a:r>
              <a:rPr lang="en-GB" sz="1500" dirty="0">
                <a:latin typeface="+mj-lt"/>
              </a:rPr>
              <a:t> </a:t>
            </a:r>
            <a:r>
              <a:rPr lang="en-GB" sz="1500" dirty="0" err="1">
                <a:latin typeface="+mj-lt"/>
              </a:rPr>
              <a:t>i</a:t>
            </a:r>
            <a:r>
              <a:rPr lang="en-GB" sz="1500" dirty="0">
                <a:latin typeface="+mj-lt"/>
              </a:rPr>
              <a:t> </a:t>
            </a:r>
            <a:r>
              <a:rPr lang="en-GB" sz="1500" dirty="0" err="1">
                <a:latin typeface="+mj-lt"/>
              </a:rPr>
              <a:t>smanjenja</a:t>
            </a:r>
            <a:r>
              <a:rPr lang="en-GB" sz="1500" dirty="0">
                <a:latin typeface="+mj-lt"/>
              </a:rPr>
              <a:t> </a:t>
            </a:r>
            <a:r>
              <a:rPr lang="en-GB" sz="1500" dirty="0" err="1">
                <a:latin typeface="+mj-lt"/>
              </a:rPr>
              <a:t>potrošnje</a:t>
            </a:r>
            <a:r>
              <a:rPr lang="en-GB" sz="1500" dirty="0">
                <a:latin typeface="+mj-lt"/>
              </a:rPr>
              <a:t> </a:t>
            </a:r>
            <a:r>
              <a:rPr lang="en-GB" sz="1500" dirty="0" err="1" smtClean="0">
                <a:latin typeface="+mj-lt"/>
              </a:rPr>
              <a:t>energije</a:t>
            </a:r>
            <a:r>
              <a:rPr lang="sl-SI" sz="1500" dirty="0" smtClean="0">
                <a:latin typeface="+mj-lt"/>
              </a:rPr>
              <a:t>, manje rezultat </a:t>
            </a:r>
            <a:r>
              <a:rPr lang="en-GB" sz="1500" dirty="0" err="1" smtClean="0">
                <a:latin typeface="+mj-lt"/>
              </a:rPr>
              <a:t>ulaganja</a:t>
            </a:r>
            <a:r>
              <a:rPr lang="en-GB" sz="1500" dirty="0" smtClean="0">
                <a:latin typeface="+mj-lt"/>
              </a:rPr>
              <a:t> </a:t>
            </a:r>
            <a:r>
              <a:rPr lang="en-GB" sz="1500" dirty="0">
                <a:latin typeface="+mj-lt"/>
              </a:rPr>
              <a:t>u </a:t>
            </a:r>
            <a:r>
              <a:rPr lang="en-GB" sz="1500" dirty="0" err="1">
                <a:latin typeface="+mj-lt"/>
              </a:rPr>
              <a:t>nove</a:t>
            </a:r>
            <a:r>
              <a:rPr lang="en-GB" sz="1500" dirty="0">
                <a:latin typeface="+mj-lt"/>
              </a:rPr>
              <a:t> </a:t>
            </a:r>
            <a:r>
              <a:rPr lang="en-GB" sz="1500" dirty="0" err="1">
                <a:latin typeface="+mj-lt"/>
              </a:rPr>
              <a:t>kapacitete</a:t>
            </a:r>
            <a:r>
              <a:rPr lang="en-GB" sz="1500" dirty="0">
                <a:latin typeface="+mj-lt"/>
              </a:rPr>
              <a:t>;</a:t>
            </a:r>
          </a:p>
          <a:p>
            <a:pPr marL="285750" indent="-285750">
              <a:spcBef>
                <a:spcPts val="600"/>
              </a:spcBef>
              <a:buFont typeface="Arial" panose="020B0604020202020204" pitchFamily="34" charset="0"/>
              <a:buChar char="•"/>
            </a:pPr>
            <a:r>
              <a:rPr lang="en-GB" sz="1500" dirty="0" err="1">
                <a:latin typeface="+mj-lt"/>
              </a:rPr>
              <a:t>Treći</a:t>
            </a:r>
            <a:r>
              <a:rPr lang="en-GB" sz="1500" dirty="0">
                <a:latin typeface="+mj-lt"/>
              </a:rPr>
              <a:t> </a:t>
            </a:r>
            <a:r>
              <a:rPr lang="en-GB" sz="1500" dirty="0" err="1">
                <a:latin typeface="+mj-lt"/>
              </a:rPr>
              <a:t>izvještaj</a:t>
            </a:r>
            <a:r>
              <a:rPr lang="en-GB" sz="1500" dirty="0">
                <a:latin typeface="+mj-lt"/>
              </a:rPr>
              <a:t> o </a:t>
            </a:r>
            <a:r>
              <a:rPr lang="en-GB" sz="1500" dirty="0" err="1">
                <a:latin typeface="+mj-lt"/>
              </a:rPr>
              <a:t>napretku</a:t>
            </a:r>
            <a:r>
              <a:rPr lang="en-GB" sz="1500" dirty="0">
                <a:latin typeface="+mj-lt"/>
              </a:rPr>
              <a:t> OIE 2016-2017 </a:t>
            </a:r>
            <a:r>
              <a:rPr lang="en-GB" sz="1500" dirty="0" err="1">
                <a:latin typeface="+mj-lt"/>
              </a:rPr>
              <a:t>nije</a:t>
            </a:r>
            <a:r>
              <a:rPr lang="en-GB" sz="1500" dirty="0">
                <a:latin typeface="+mj-lt"/>
              </a:rPr>
              <a:t> </a:t>
            </a:r>
            <a:r>
              <a:rPr lang="en-GB" sz="1500" dirty="0" err="1">
                <a:latin typeface="+mj-lt"/>
              </a:rPr>
              <a:t>podnesen</a:t>
            </a:r>
            <a:r>
              <a:rPr lang="en-GB" sz="1500" dirty="0">
                <a:latin typeface="+mj-lt"/>
              </a:rPr>
              <a:t> </a:t>
            </a:r>
            <a:r>
              <a:rPr lang="en-GB" sz="1500" dirty="0" err="1">
                <a:latin typeface="+mj-lt"/>
              </a:rPr>
              <a:t>Sekretarijatu</a:t>
            </a:r>
            <a:r>
              <a:rPr lang="en-GB" sz="1500" dirty="0">
                <a:latin typeface="+mj-lt"/>
              </a:rPr>
              <a:t>;</a:t>
            </a:r>
          </a:p>
          <a:p>
            <a:pPr marL="285750" indent="-285750">
              <a:spcBef>
                <a:spcPts val="600"/>
              </a:spcBef>
              <a:buFont typeface="Arial" panose="020B0604020202020204" pitchFamily="34" charset="0"/>
              <a:buChar char="•"/>
            </a:pPr>
            <a:r>
              <a:rPr lang="en-GB" sz="1500" dirty="0" err="1">
                <a:latin typeface="+mj-lt"/>
              </a:rPr>
              <a:t>Ugovor</a:t>
            </a:r>
            <a:r>
              <a:rPr lang="en-GB" sz="1500" dirty="0">
                <a:latin typeface="+mj-lt"/>
              </a:rPr>
              <a:t> </a:t>
            </a:r>
            <a:r>
              <a:rPr lang="en-GB" sz="1500" dirty="0" err="1">
                <a:latin typeface="+mj-lt"/>
              </a:rPr>
              <a:t>sa</a:t>
            </a:r>
            <a:r>
              <a:rPr lang="en-GB" sz="1500" dirty="0">
                <a:latin typeface="+mj-lt"/>
              </a:rPr>
              <a:t> </a:t>
            </a:r>
            <a:r>
              <a:rPr lang="en-GB" sz="1500" dirty="0" err="1">
                <a:latin typeface="+mj-lt"/>
              </a:rPr>
              <a:t>pobjednikom</a:t>
            </a:r>
            <a:r>
              <a:rPr lang="en-GB" sz="1500" dirty="0">
                <a:latin typeface="+mj-lt"/>
              </a:rPr>
              <a:t> </a:t>
            </a:r>
            <a:r>
              <a:rPr lang="en-GB" sz="1500" dirty="0" err="1">
                <a:latin typeface="+mj-lt"/>
              </a:rPr>
              <a:t>aukcije</a:t>
            </a:r>
            <a:r>
              <a:rPr lang="en-GB" sz="1500" dirty="0">
                <a:latin typeface="+mj-lt"/>
              </a:rPr>
              <a:t> </a:t>
            </a:r>
            <a:r>
              <a:rPr lang="en-GB" sz="1500" dirty="0" err="1">
                <a:latin typeface="+mj-lt"/>
              </a:rPr>
              <a:t>za</a:t>
            </a:r>
            <a:r>
              <a:rPr lang="en-GB" sz="1500" dirty="0">
                <a:latin typeface="+mj-lt"/>
              </a:rPr>
              <a:t> </a:t>
            </a:r>
            <a:r>
              <a:rPr lang="en-GB" sz="1500" dirty="0" err="1">
                <a:latin typeface="+mj-lt"/>
              </a:rPr>
              <a:t>projekat</a:t>
            </a:r>
            <a:r>
              <a:rPr lang="en-GB" sz="1500" dirty="0">
                <a:latin typeface="+mj-lt"/>
              </a:rPr>
              <a:t> 200 MW solar PV </a:t>
            </a:r>
            <a:r>
              <a:rPr lang="en-GB" sz="1500" dirty="0" err="1">
                <a:latin typeface="+mj-lt"/>
              </a:rPr>
              <a:t>koji</a:t>
            </a:r>
            <a:r>
              <a:rPr lang="en-GB" sz="1500" dirty="0">
                <a:latin typeface="+mj-lt"/>
              </a:rPr>
              <a:t> </a:t>
            </a:r>
            <a:r>
              <a:rPr lang="en-GB" sz="1500" dirty="0" err="1">
                <a:latin typeface="+mj-lt"/>
              </a:rPr>
              <a:t>treba</a:t>
            </a:r>
            <a:r>
              <a:rPr lang="en-GB" sz="1500" dirty="0">
                <a:latin typeface="+mj-lt"/>
              </a:rPr>
              <a:t> da se </a:t>
            </a:r>
            <a:r>
              <a:rPr lang="en-GB" sz="1500" dirty="0" err="1">
                <a:latin typeface="+mj-lt"/>
              </a:rPr>
              <a:t>izgradi</a:t>
            </a:r>
            <a:r>
              <a:rPr lang="en-GB" sz="1500" dirty="0">
                <a:latin typeface="+mj-lt"/>
              </a:rPr>
              <a:t> </a:t>
            </a:r>
            <a:r>
              <a:rPr lang="en-GB" sz="1500" dirty="0" err="1">
                <a:latin typeface="+mj-lt"/>
              </a:rPr>
              <a:t>na</a:t>
            </a:r>
            <a:r>
              <a:rPr lang="en-GB" sz="1500" dirty="0">
                <a:latin typeface="+mj-lt"/>
              </a:rPr>
              <a:t> </a:t>
            </a:r>
            <a:r>
              <a:rPr lang="en-GB" sz="1500" dirty="0" err="1">
                <a:latin typeface="+mj-lt"/>
              </a:rPr>
              <a:t>državnom</a:t>
            </a:r>
            <a:r>
              <a:rPr lang="en-GB" sz="1500" dirty="0">
                <a:latin typeface="+mj-lt"/>
              </a:rPr>
              <a:t> </a:t>
            </a:r>
            <a:r>
              <a:rPr lang="en-GB" sz="1500" dirty="0" err="1">
                <a:latin typeface="+mj-lt"/>
              </a:rPr>
              <a:t>zemljištu</a:t>
            </a:r>
            <a:r>
              <a:rPr lang="en-GB" sz="1500" dirty="0">
                <a:latin typeface="+mj-lt"/>
              </a:rPr>
              <a:t>, </a:t>
            </a:r>
            <a:r>
              <a:rPr lang="en-GB" sz="1500" dirty="0" err="1">
                <a:latin typeface="+mj-lt"/>
              </a:rPr>
              <a:t>tek</a:t>
            </a:r>
            <a:r>
              <a:rPr lang="en-GB" sz="1500" dirty="0">
                <a:latin typeface="+mj-lt"/>
              </a:rPr>
              <a:t> </a:t>
            </a:r>
            <a:r>
              <a:rPr lang="en-GB" sz="1500" dirty="0" err="1">
                <a:latin typeface="+mj-lt"/>
              </a:rPr>
              <a:t>treba</a:t>
            </a:r>
            <a:r>
              <a:rPr lang="en-GB" sz="1500" dirty="0">
                <a:latin typeface="+mj-lt"/>
              </a:rPr>
              <a:t> da se </a:t>
            </a:r>
            <a:r>
              <a:rPr lang="en-GB" sz="1500" dirty="0" err="1">
                <a:latin typeface="+mj-lt"/>
              </a:rPr>
              <a:t>zaključi</a:t>
            </a:r>
            <a:r>
              <a:rPr lang="en-GB" sz="1500" dirty="0">
                <a:latin typeface="+mj-lt"/>
              </a:rPr>
              <a:t>;</a:t>
            </a:r>
          </a:p>
          <a:p>
            <a:pPr marL="285750" indent="-285750">
              <a:spcBef>
                <a:spcPts val="600"/>
              </a:spcBef>
              <a:buFont typeface="Arial" panose="020B0604020202020204" pitchFamily="34" charset="0"/>
              <a:buChar char="•"/>
            </a:pPr>
            <a:r>
              <a:rPr lang="en-GB" sz="1500" dirty="0" err="1">
                <a:latin typeface="+mj-lt"/>
              </a:rPr>
              <a:t>Vlastita</a:t>
            </a:r>
            <a:r>
              <a:rPr lang="en-GB" sz="1500" dirty="0">
                <a:latin typeface="+mj-lt"/>
              </a:rPr>
              <a:t> </a:t>
            </a:r>
            <a:r>
              <a:rPr lang="en-GB" sz="1500" dirty="0" err="1">
                <a:latin typeface="+mj-lt"/>
              </a:rPr>
              <a:t>potrošnja</a:t>
            </a:r>
            <a:r>
              <a:rPr lang="en-GB" sz="1500" dirty="0">
                <a:latin typeface="+mj-lt"/>
              </a:rPr>
              <a:t> </a:t>
            </a:r>
            <a:r>
              <a:rPr lang="en-GB" sz="1500" dirty="0" err="1">
                <a:latin typeface="+mj-lt"/>
              </a:rPr>
              <a:t>električne</a:t>
            </a:r>
            <a:r>
              <a:rPr lang="en-GB" sz="1500" dirty="0">
                <a:latin typeface="+mj-lt"/>
              </a:rPr>
              <a:t> </a:t>
            </a:r>
            <a:r>
              <a:rPr lang="en-GB" sz="1500" dirty="0" err="1">
                <a:latin typeface="+mj-lt"/>
              </a:rPr>
              <a:t>energije</a:t>
            </a:r>
            <a:r>
              <a:rPr lang="en-GB" sz="1500" dirty="0">
                <a:latin typeface="+mj-lt"/>
              </a:rPr>
              <a:t> </a:t>
            </a:r>
            <a:r>
              <a:rPr lang="en-GB" sz="1500" dirty="0" err="1">
                <a:latin typeface="+mj-lt"/>
              </a:rPr>
              <a:t>iz</a:t>
            </a:r>
            <a:r>
              <a:rPr lang="en-GB" sz="1500" dirty="0">
                <a:latin typeface="+mj-lt"/>
              </a:rPr>
              <a:t> OIE je </a:t>
            </a:r>
            <a:r>
              <a:rPr lang="en-GB" sz="1500" dirty="0" err="1">
                <a:latin typeface="+mj-lt"/>
              </a:rPr>
              <a:t>priznata</a:t>
            </a:r>
            <a:r>
              <a:rPr lang="en-GB" sz="1500" dirty="0">
                <a:latin typeface="+mj-lt"/>
              </a:rPr>
              <a:t> u </a:t>
            </a:r>
            <a:r>
              <a:rPr lang="en-GB" sz="1500" dirty="0" err="1">
                <a:latin typeface="+mj-lt"/>
              </a:rPr>
              <a:t>zakonu</a:t>
            </a:r>
            <a:r>
              <a:rPr lang="en-GB" sz="1500" dirty="0">
                <a:latin typeface="+mj-lt"/>
              </a:rPr>
              <a:t>, </a:t>
            </a:r>
            <a:r>
              <a:rPr lang="en-GB" sz="1500" dirty="0" err="1">
                <a:latin typeface="+mj-lt"/>
              </a:rPr>
              <a:t>ali</a:t>
            </a:r>
            <a:r>
              <a:rPr lang="en-GB" sz="1500" dirty="0">
                <a:latin typeface="+mj-lt"/>
              </a:rPr>
              <a:t> </a:t>
            </a:r>
            <a:r>
              <a:rPr lang="en-GB" sz="1500" dirty="0" err="1">
                <a:latin typeface="+mj-lt"/>
              </a:rPr>
              <a:t>nije</a:t>
            </a:r>
            <a:r>
              <a:rPr lang="en-GB" sz="1500" dirty="0">
                <a:latin typeface="+mj-lt"/>
              </a:rPr>
              <a:t> </a:t>
            </a:r>
            <a:r>
              <a:rPr lang="en-GB" sz="1500" dirty="0" err="1">
                <a:latin typeface="+mj-lt"/>
              </a:rPr>
              <a:t>još</a:t>
            </a:r>
            <a:r>
              <a:rPr lang="en-GB" sz="1500" dirty="0">
                <a:latin typeface="+mj-lt"/>
              </a:rPr>
              <a:t> </a:t>
            </a:r>
            <a:r>
              <a:rPr lang="en-GB" sz="1500" dirty="0" err="1">
                <a:latin typeface="+mj-lt"/>
              </a:rPr>
              <a:t>implementirana</a:t>
            </a:r>
            <a:r>
              <a:rPr lang="en-GB" sz="1500" dirty="0">
                <a:latin typeface="+mj-lt"/>
              </a:rPr>
              <a:t>;</a:t>
            </a:r>
          </a:p>
          <a:p>
            <a:pPr marL="285750" indent="-285750">
              <a:spcBef>
                <a:spcPts val="600"/>
              </a:spcBef>
              <a:buFont typeface="Arial" panose="020B0604020202020204" pitchFamily="34" charset="0"/>
              <a:buChar char="•"/>
            </a:pPr>
            <a:r>
              <a:rPr lang="en-GB" sz="1500" dirty="0" err="1">
                <a:latin typeface="+mj-lt"/>
              </a:rPr>
              <a:t>Kriterijumi</a:t>
            </a:r>
            <a:r>
              <a:rPr lang="en-GB" sz="1500" dirty="0">
                <a:latin typeface="+mj-lt"/>
              </a:rPr>
              <a:t> </a:t>
            </a:r>
            <a:r>
              <a:rPr lang="en-GB" sz="1500" dirty="0" err="1">
                <a:latin typeface="+mj-lt"/>
              </a:rPr>
              <a:t>održivosti</a:t>
            </a:r>
            <a:r>
              <a:rPr lang="en-GB" sz="1500" dirty="0">
                <a:latin typeface="+mj-lt"/>
              </a:rPr>
              <a:t> </a:t>
            </a:r>
            <a:r>
              <a:rPr lang="en-GB" sz="1500" dirty="0" err="1">
                <a:latin typeface="+mj-lt"/>
              </a:rPr>
              <a:t>za</a:t>
            </a:r>
            <a:r>
              <a:rPr lang="en-GB" sz="1500" dirty="0">
                <a:latin typeface="+mj-lt"/>
              </a:rPr>
              <a:t> </a:t>
            </a:r>
            <a:r>
              <a:rPr lang="en-GB" sz="1500" dirty="0" err="1">
                <a:latin typeface="+mj-lt"/>
              </a:rPr>
              <a:t>biogoriva</a:t>
            </a:r>
            <a:r>
              <a:rPr lang="en-GB" sz="1500" dirty="0">
                <a:latin typeface="+mj-lt"/>
              </a:rPr>
              <a:t> </a:t>
            </a:r>
            <a:r>
              <a:rPr lang="en-GB" sz="1500" dirty="0" err="1">
                <a:latin typeface="+mj-lt"/>
              </a:rPr>
              <a:t>i</a:t>
            </a:r>
            <a:r>
              <a:rPr lang="en-GB" sz="1500" dirty="0">
                <a:latin typeface="+mj-lt"/>
              </a:rPr>
              <a:t> </a:t>
            </a:r>
            <a:r>
              <a:rPr lang="en-GB" sz="1500" dirty="0" err="1">
                <a:latin typeface="+mj-lt"/>
              </a:rPr>
              <a:t>biotečnost</a:t>
            </a:r>
            <a:r>
              <a:rPr lang="en-GB" sz="1500" dirty="0">
                <a:latin typeface="+mj-lt"/>
              </a:rPr>
              <a:t> </a:t>
            </a:r>
            <a:r>
              <a:rPr lang="en-GB" sz="1500" dirty="0" err="1">
                <a:latin typeface="+mj-lt"/>
              </a:rPr>
              <a:t>treba</a:t>
            </a:r>
            <a:r>
              <a:rPr lang="en-GB" sz="1500" dirty="0">
                <a:latin typeface="+mj-lt"/>
              </a:rPr>
              <a:t> da se </a:t>
            </a:r>
            <a:r>
              <a:rPr lang="en-GB" sz="1500" dirty="0" err="1">
                <a:latin typeface="+mj-lt"/>
              </a:rPr>
              <a:t>implementiraju</a:t>
            </a:r>
            <a:r>
              <a:rPr lang="en-GB" sz="1500" dirty="0">
                <a:latin typeface="+mj-lt"/>
              </a:rPr>
              <a:t>.</a:t>
            </a:r>
          </a:p>
        </p:txBody>
      </p:sp>
      <p:pic>
        <p:nvPicPr>
          <p:cNvPr id="11" name="Picture 10">
            <a:extLst>
              <a:ext uri="{FF2B5EF4-FFF2-40B4-BE49-F238E27FC236}">
                <a16:creationId xmlns:a16="http://schemas.microsoft.com/office/drawing/2014/main" xmlns="" id="{B59D71FE-B5E9-4163-946C-68E2F0C3EFDA}"/>
              </a:ext>
            </a:extLst>
          </p:cNvPr>
          <p:cNvPicPr>
            <a:picLocks noChangeAspect="1"/>
          </p:cNvPicPr>
          <p:nvPr/>
        </p:nvPicPr>
        <p:blipFill rotWithShape="1">
          <a:blip r:embed="rId7">
            <a:extLst>
              <a:ext uri="{28A0092B-C50C-407E-A947-70E740481C1C}">
                <a14:useLocalDpi xmlns:a14="http://schemas.microsoft.com/office/drawing/2010/main" val="0"/>
              </a:ext>
            </a:extLst>
          </a:blip>
          <a:srcRect l="63267" b="5732"/>
          <a:stretch/>
        </p:blipFill>
        <p:spPr>
          <a:xfrm>
            <a:off x="6377748" y="34735"/>
            <a:ext cx="3702876" cy="5345340"/>
          </a:xfrm>
          <a:prstGeom prst="rect">
            <a:avLst/>
          </a:prstGeom>
        </p:spPr>
      </p:pic>
    </p:spTree>
    <p:extLst>
      <p:ext uri="{BB962C8B-B14F-4D97-AF65-F5344CB8AC3E}">
        <p14:creationId xmlns:p14="http://schemas.microsoft.com/office/powerpoint/2010/main" val="760010306"/>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2"/>
          <a:stretch/>
        </p:blipFill>
        <p:spPr>
          <a:xfrm>
            <a:off x="0" y="0"/>
            <a:ext cx="10075320" cy="1565280"/>
          </a:xfrm>
          <a:prstGeom prst="rect">
            <a:avLst/>
          </a:prstGeom>
          <a:ln>
            <a:noFill/>
          </a:ln>
        </p:spPr>
      </p:pic>
      <p:pic>
        <p:nvPicPr>
          <p:cNvPr id="345" name="Picture 344"/>
          <p:cNvPicPr/>
          <p:nvPr/>
        </p:nvPicPr>
        <p:blipFill>
          <a:blip r:embed="rId3"/>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59" y="5350680"/>
            <a:ext cx="7311883" cy="225380"/>
            <a:chOff x="770759" y="5350680"/>
            <a:chExt cx="7311883" cy="225380"/>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59" y="5350680"/>
              <a:ext cx="7311883" cy="1520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rPr>
                <a:t>Sekretarijat</a:t>
              </a:r>
              <a:r>
                <a:rPr lang="en-US" sz="1000" spc="-1" dirty="0">
                  <a:solidFill>
                    <a:srgbClr val="00FFFF"/>
                  </a:solidFill>
                </a:rPr>
                <a:t> </a:t>
              </a:r>
              <a:r>
                <a:rPr lang="en-US" sz="1000" spc="-1" dirty="0" err="1">
                  <a:solidFill>
                    <a:srgbClr val="00FFFF"/>
                  </a:solidFill>
                </a:rPr>
                <a:t>Energetske</a:t>
              </a:r>
              <a:r>
                <a:rPr lang="en-US" sz="1000" spc="-1" dirty="0">
                  <a:solidFill>
                    <a:srgbClr val="00FFFF"/>
                  </a:solidFill>
                </a:rPr>
                <a:t> </a:t>
              </a:r>
              <a:r>
                <a:rPr lang="en-US" sz="1000" spc="-1" dirty="0" err="1" smtClean="0">
                  <a:solidFill>
                    <a:srgbClr val="00FFFF"/>
                  </a:solidFill>
                </a:rPr>
                <a:t>zajednice</a:t>
              </a:r>
              <a:r>
                <a:rPr lang="en-US" sz="1000" spc="-1" dirty="0" smtClean="0">
                  <a:solidFill>
                    <a:srgbClr val="00FFFF"/>
                  </a:solidFill>
                </a:rPr>
                <a:t>  </a:t>
              </a:r>
              <a:r>
                <a:rPr lang="en-US" sz="1000" spc="-1" dirty="0">
                  <a:solidFill>
                    <a:srgbClr val="00FFFF"/>
                  </a:solidFill>
                  <a:latin typeface="+mj-lt"/>
                </a:rPr>
                <a:t>     </a:t>
              </a:r>
              <a:r>
                <a:rPr lang="en-US" sz="1000" spc="-1" dirty="0" err="1">
                  <a:solidFill>
                    <a:srgbClr val="00FFFF"/>
                  </a:solidFill>
                  <a:latin typeface="+mj-lt"/>
                </a:rPr>
                <a:t>Prezentacija</a:t>
              </a:r>
              <a:r>
                <a:rPr lang="en-US" sz="1000" spc="-1" dirty="0">
                  <a:solidFill>
                    <a:srgbClr val="00FFFF"/>
                  </a:solidFill>
                  <a:latin typeface="+mj-lt"/>
                </a:rPr>
                <a:t> </a:t>
              </a:r>
              <a:r>
                <a:rPr lang="en-US" sz="1000" spc="-1" dirty="0" err="1">
                  <a:solidFill>
                    <a:srgbClr val="00FFFF"/>
                  </a:solidFill>
                  <a:latin typeface="+mj-lt"/>
                </a:rPr>
                <a:t>stanja</a:t>
              </a:r>
              <a:r>
                <a:rPr lang="en-US" sz="1000" spc="-1" dirty="0">
                  <a:solidFill>
                    <a:srgbClr val="00FFFF"/>
                  </a:solidFill>
                  <a:latin typeface="+mj-lt"/>
                </a:rPr>
                <a:t> u </a:t>
              </a:r>
              <a:r>
                <a:rPr lang="en-US" sz="1000" spc="-1" dirty="0" err="1">
                  <a:solidFill>
                    <a:srgbClr val="00FFFF"/>
                  </a:solidFill>
                  <a:latin typeface="+mj-lt"/>
                </a:rPr>
                <a:t>evropskim</a:t>
              </a:r>
              <a:r>
                <a:rPr lang="en-US" sz="1000" spc="-1" dirty="0">
                  <a:solidFill>
                    <a:srgbClr val="00FFFF"/>
                  </a:solidFill>
                  <a:latin typeface="+mj-lt"/>
                </a:rPr>
                <a:t> </a:t>
              </a:r>
              <a:r>
                <a:rPr lang="en-US" sz="1000" spc="-1" dirty="0" err="1">
                  <a:solidFill>
                    <a:srgbClr val="00FFFF"/>
                  </a:solidFill>
                  <a:latin typeface="+mj-lt"/>
                </a:rPr>
                <a:t>integracijama</a:t>
              </a:r>
              <a:r>
                <a:rPr lang="en-US" sz="1000" spc="-1" dirty="0">
                  <a:solidFill>
                    <a:srgbClr val="00FFFF"/>
                  </a:solidFill>
                  <a:latin typeface="+mj-lt"/>
                </a:rPr>
                <a:t> </a:t>
              </a:r>
              <a:r>
                <a:rPr lang="en-US" sz="1000" spc="-1" dirty="0" err="1">
                  <a:solidFill>
                    <a:srgbClr val="00FFFF"/>
                  </a:solidFill>
                  <a:latin typeface="+mj-lt"/>
                </a:rPr>
                <a:t>Crne</a:t>
              </a:r>
              <a:r>
                <a:rPr lang="en-US" sz="1000" spc="-1" dirty="0">
                  <a:solidFill>
                    <a:srgbClr val="00FFFF"/>
                  </a:solidFill>
                  <a:latin typeface="+mj-lt"/>
                </a:rPr>
                <a:t> Gore </a:t>
              </a:r>
              <a:r>
                <a:rPr lang="en-US" sz="1000" spc="-1" dirty="0" err="1">
                  <a:solidFill>
                    <a:srgbClr val="00FFFF"/>
                  </a:solidFill>
                  <a:latin typeface="+mj-lt"/>
                </a:rPr>
                <a:t>iz</a:t>
              </a:r>
              <a:r>
                <a:rPr lang="en-US" sz="1000" spc="-1" dirty="0">
                  <a:solidFill>
                    <a:srgbClr val="00FFFF"/>
                  </a:solidFill>
                  <a:latin typeface="+mj-lt"/>
                </a:rPr>
                <a:t> </a:t>
              </a:r>
              <a:r>
                <a:rPr lang="en-US" sz="1000" spc="-1" dirty="0" err="1">
                  <a:solidFill>
                    <a:srgbClr val="00FFFF"/>
                  </a:solidFill>
                  <a:latin typeface="+mj-lt"/>
                </a:rPr>
                <a:t>oblasti</a:t>
              </a:r>
              <a:r>
                <a:rPr lang="en-US" sz="1000" spc="-1" dirty="0">
                  <a:solidFill>
                    <a:srgbClr val="00FFFF"/>
                  </a:solidFill>
                  <a:latin typeface="+mj-lt"/>
                </a:rPr>
                <a:t> </a:t>
              </a:r>
              <a:r>
                <a:rPr lang="en-US" sz="1000" spc="-1" dirty="0" err="1">
                  <a:solidFill>
                    <a:srgbClr val="00FFFF"/>
                  </a:solidFill>
                  <a:latin typeface="+mj-lt"/>
                </a:rPr>
                <a:t>energetike</a:t>
              </a:r>
              <a:endParaRPr lang="en-US" sz="1000" spc="-1" dirty="0">
                <a:solidFill>
                  <a:srgbClr val="00FFFF"/>
                </a:solidFill>
                <a:latin typeface="+mj-lt"/>
              </a:endParaRPr>
            </a:p>
            <a:p>
              <a:pPr>
                <a:lnSpc>
                  <a:spcPct val="100000"/>
                </a:lnSpc>
              </a:pPr>
              <a:endParaRPr lang="en-US" sz="1000" spc="-1" dirty="0">
                <a:solidFill>
                  <a:srgbClr val="00FFFF"/>
                </a:solidFill>
                <a:latin typeface="+mj-lt"/>
              </a:endParaRPr>
            </a:p>
            <a:p>
              <a:pPr>
                <a:lnSpc>
                  <a:spcPct val="100000"/>
                </a:lnSpc>
              </a:pPr>
              <a:endParaRPr lang="en-US" sz="1000" b="0" strike="noStrike" spc="-1" dirty="0">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2552623" y="177989"/>
            <a:ext cx="8810987" cy="94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pc="-1" dirty="0" err="1">
                <a:solidFill>
                  <a:srgbClr val="FDD204"/>
                </a:solidFill>
                <a:latin typeface="+mj-lt"/>
              </a:rPr>
              <a:t>Udeo</a:t>
            </a:r>
            <a:r>
              <a:rPr lang="en-US" sz="2800" b="1" spc="-1" dirty="0">
                <a:solidFill>
                  <a:srgbClr val="FDD204"/>
                </a:solidFill>
                <a:latin typeface="+mj-lt"/>
              </a:rPr>
              <a:t> </a:t>
            </a:r>
            <a:r>
              <a:rPr lang="en-US" sz="2800" b="1" spc="-1" dirty="0" err="1">
                <a:solidFill>
                  <a:srgbClr val="FDD204"/>
                </a:solidFill>
                <a:latin typeface="+mj-lt"/>
              </a:rPr>
              <a:t>energije</a:t>
            </a:r>
            <a:r>
              <a:rPr lang="en-US" sz="2800" b="1" spc="-1" dirty="0">
                <a:solidFill>
                  <a:srgbClr val="FDD204"/>
                </a:solidFill>
                <a:latin typeface="+mj-lt"/>
              </a:rPr>
              <a:t> </a:t>
            </a:r>
            <a:r>
              <a:rPr lang="en-US" sz="2800" b="1" spc="-1" dirty="0" err="1">
                <a:solidFill>
                  <a:srgbClr val="FDD204"/>
                </a:solidFill>
                <a:latin typeface="+mj-lt"/>
              </a:rPr>
              <a:t>iz</a:t>
            </a:r>
            <a:r>
              <a:rPr lang="en-US" sz="2800" b="1" spc="-1" dirty="0">
                <a:solidFill>
                  <a:srgbClr val="FDD204"/>
                </a:solidFill>
                <a:latin typeface="+mj-lt"/>
              </a:rPr>
              <a:t> </a:t>
            </a:r>
            <a:r>
              <a:rPr lang="en-US" sz="2800" b="1" spc="-1" dirty="0" err="1">
                <a:solidFill>
                  <a:srgbClr val="FDD204"/>
                </a:solidFill>
                <a:latin typeface="+mj-lt"/>
              </a:rPr>
              <a:t>obnovljivih</a:t>
            </a:r>
            <a:r>
              <a:rPr lang="en-US" sz="2800" b="1" spc="-1" dirty="0">
                <a:solidFill>
                  <a:srgbClr val="FDD204"/>
                </a:solidFill>
                <a:latin typeface="+mj-lt"/>
              </a:rPr>
              <a:t> </a:t>
            </a:r>
            <a:r>
              <a:rPr lang="en-US" sz="2800" b="1" spc="-1" dirty="0" err="1">
                <a:solidFill>
                  <a:srgbClr val="FDD204"/>
                </a:solidFill>
                <a:latin typeface="+mj-lt"/>
              </a:rPr>
              <a:t>izvora</a:t>
            </a:r>
            <a:endParaRPr lang="en-US" sz="2800" b="0" strike="noStrike" spc="-1" dirty="0">
              <a:latin typeface="+mj-lt"/>
            </a:endParaRPr>
          </a:p>
        </p:txBody>
      </p:sp>
      <p:pic>
        <p:nvPicPr>
          <p:cNvPr id="2" name="Picture 1"/>
          <p:cNvPicPr>
            <a:picLocks noChangeAspect="1"/>
          </p:cNvPicPr>
          <p:nvPr/>
        </p:nvPicPr>
        <p:blipFill rotWithShape="1">
          <a:blip r:embed="rId6" cstate="hqprint">
            <a:extLst>
              <a:ext uri="{28A0092B-C50C-407E-A947-70E740481C1C}">
                <a14:useLocalDpi xmlns:a14="http://schemas.microsoft.com/office/drawing/2010/main" val="0"/>
              </a:ext>
            </a:extLst>
          </a:blip>
          <a:srcRect t="8037"/>
          <a:stretch/>
        </p:blipFill>
        <p:spPr>
          <a:xfrm>
            <a:off x="1869264" y="895350"/>
            <a:ext cx="6336792" cy="4406370"/>
          </a:xfrm>
          <a:prstGeom prst="rect">
            <a:avLst/>
          </a:prstGeom>
        </p:spPr>
      </p:pic>
    </p:spTree>
    <p:extLst>
      <p:ext uri="{BB962C8B-B14F-4D97-AF65-F5344CB8AC3E}">
        <p14:creationId xmlns:p14="http://schemas.microsoft.com/office/powerpoint/2010/main" val="1610603994"/>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343"/>
          <p:cNvPicPr/>
          <p:nvPr/>
        </p:nvPicPr>
        <p:blipFill>
          <a:blip r:embed="rId2"/>
          <a:stretch/>
        </p:blipFill>
        <p:spPr>
          <a:xfrm>
            <a:off x="0" y="0"/>
            <a:ext cx="10075320" cy="1565280"/>
          </a:xfrm>
          <a:prstGeom prst="rect">
            <a:avLst/>
          </a:prstGeom>
          <a:ln>
            <a:noFill/>
          </a:ln>
        </p:spPr>
      </p:pic>
      <p:pic>
        <p:nvPicPr>
          <p:cNvPr id="345" name="Picture 344"/>
          <p:cNvPicPr/>
          <p:nvPr/>
        </p:nvPicPr>
        <p:blipFill>
          <a:blip r:embed="rId3"/>
          <a:stretch/>
        </p:blipFill>
        <p:spPr>
          <a:xfrm>
            <a:off x="720" y="5301720"/>
            <a:ext cx="10075320" cy="439200"/>
          </a:xfrm>
          <a:prstGeom prst="rect">
            <a:avLst/>
          </a:prstGeom>
          <a:ln>
            <a:noFill/>
          </a:ln>
        </p:spPr>
      </p:pic>
      <p:pic>
        <p:nvPicPr>
          <p:cNvPr id="8" name="Graphic 7">
            <a:extLst>
              <a:ext uri="{FF2B5EF4-FFF2-40B4-BE49-F238E27FC236}">
                <a16:creationId xmlns:a16="http://schemas.microsoft.com/office/drawing/2014/main" xmlns="" id="{2D8B4D8D-DB39-4C68-B31B-1415C428EA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27520" y="-212112"/>
            <a:ext cx="2206800" cy="1119288"/>
          </a:xfrm>
          <a:prstGeom prst="rect">
            <a:avLst/>
          </a:prstGeom>
        </p:spPr>
      </p:pic>
      <p:grpSp>
        <p:nvGrpSpPr>
          <p:cNvPr id="12" name="Group 5">
            <a:extLst>
              <a:ext uri="{FF2B5EF4-FFF2-40B4-BE49-F238E27FC236}">
                <a16:creationId xmlns:a16="http://schemas.microsoft.com/office/drawing/2014/main" xmlns="" id="{A7E95113-72C3-4668-80B0-101B84335E0C}"/>
              </a:ext>
            </a:extLst>
          </p:cNvPr>
          <p:cNvGrpSpPr/>
          <p:nvPr/>
        </p:nvGrpSpPr>
        <p:grpSpPr>
          <a:xfrm>
            <a:off x="770759" y="5350680"/>
            <a:ext cx="6952655" cy="319870"/>
            <a:chOff x="770759" y="5350680"/>
            <a:chExt cx="6952655" cy="319870"/>
          </a:xfrm>
        </p:grpSpPr>
        <p:sp>
          <p:nvSpPr>
            <p:cNvPr id="13" name="CustomShape 6">
              <a:extLst>
                <a:ext uri="{FF2B5EF4-FFF2-40B4-BE49-F238E27FC236}">
                  <a16:creationId xmlns:a16="http://schemas.microsoft.com/office/drawing/2014/main" xmlns="" id="{8FEE938E-C46C-44BE-8ECE-3E8A711739BB}"/>
                </a:ext>
              </a:extLst>
            </p:cNvPr>
            <p:cNvSpPr/>
            <p:nvPr/>
          </p:nvSpPr>
          <p:spPr>
            <a:xfrm>
              <a:off x="770759" y="5350680"/>
              <a:ext cx="6952655" cy="3198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pc="-1" dirty="0" err="1">
                  <a:solidFill>
                    <a:srgbClr val="00FFFF"/>
                  </a:solidFill>
                </a:rPr>
                <a:t>Sekretarijat</a:t>
              </a:r>
              <a:r>
                <a:rPr lang="en-US" sz="1000" spc="-1" dirty="0">
                  <a:solidFill>
                    <a:srgbClr val="00FFFF"/>
                  </a:solidFill>
                </a:rPr>
                <a:t> </a:t>
              </a:r>
              <a:r>
                <a:rPr lang="en-US" sz="1000" spc="-1" dirty="0" err="1">
                  <a:solidFill>
                    <a:srgbClr val="00FFFF"/>
                  </a:solidFill>
                </a:rPr>
                <a:t>Energetske</a:t>
              </a:r>
              <a:r>
                <a:rPr lang="en-US" sz="1000" spc="-1" dirty="0">
                  <a:solidFill>
                    <a:srgbClr val="00FFFF"/>
                  </a:solidFill>
                </a:rPr>
                <a:t> </a:t>
              </a:r>
              <a:r>
                <a:rPr lang="en-US" sz="1000" spc="-1" dirty="0" err="1" smtClean="0">
                  <a:solidFill>
                    <a:srgbClr val="00FFFF"/>
                  </a:solidFill>
                </a:rPr>
                <a:t>zajednice</a:t>
              </a:r>
              <a:r>
                <a:rPr lang="en-US" sz="1000" spc="-1" dirty="0" smtClean="0">
                  <a:solidFill>
                    <a:srgbClr val="00FFFF"/>
                  </a:solidFill>
                </a:rPr>
                <a:t>  </a:t>
              </a:r>
              <a:r>
                <a:rPr lang="en-US" sz="1000" spc="-1" dirty="0">
                  <a:solidFill>
                    <a:srgbClr val="00FFFF"/>
                  </a:solidFill>
                  <a:latin typeface="+mj-lt"/>
                </a:rPr>
                <a:t>     </a:t>
              </a:r>
              <a:r>
                <a:rPr lang="en-US" sz="1000" spc="-1" dirty="0" err="1">
                  <a:solidFill>
                    <a:srgbClr val="00FFFF"/>
                  </a:solidFill>
                  <a:latin typeface="+mj-lt"/>
                </a:rPr>
                <a:t>Prezentacija</a:t>
              </a:r>
              <a:r>
                <a:rPr lang="en-US" sz="1000" spc="-1" dirty="0">
                  <a:solidFill>
                    <a:srgbClr val="00FFFF"/>
                  </a:solidFill>
                  <a:latin typeface="+mj-lt"/>
                </a:rPr>
                <a:t> </a:t>
              </a:r>
              <a:r>
                <a:rPr lang="en-US" sz="1000" spc="-1" dirty="0" err="1">
                  <a:solidFill>
                    <a:srgbClr val="00FFFF"/>
                  </a:solidFill>
                  <a:latin typeface="+mj-lt"/>
                </a:rPr>
                <a:t>stanja</a:t>
              </a:r>
              <a:r>
                <a:rPr lang="en-US" sz="1000" spc="-1" dirty="0">
                  <a:solidFill>
                    <a:srgbClr val="00FFFF"/>
                  </a:solidFill>
                  <a:latin typeface="+mj-lt"/>
                </a:rPr>
                <a:t> u </a:t>
              </a:r>
              <a:r>
                <a:rPr lang="en-US" sz="1000" spc="-1" dirty="0" err="1">
                  <a:solidFill>
                    <a:srgbClr val="00FFFF"/>
                  </a:solidFill>
                  <a:latin typeface="+mj-lt"/>
                </a:rPr>
                <a:t>evropskim</a:t>
              </a:r>
              <a:r>
                <a:rPr lang="en-US" sz="1000" spc="-1" dirty="0">
                  <a:solidFill>
                    <a:srgbClr val="00FFFF"/>
                  </a:solidFill>
                  <a:latin typeface="+mj-lt"/>
                </a:rPr>
                <a:t> </a:t>
              </a:r>
              <a:r>
                <a:rPr lang="en-US" sz="1000" spc="-1" dirty="0" err="1">
                  <a:solidFill>
                    <a:srgbClr val="00FFFF"/>
                  </a:solidFill>
                  <a:latin typeface="+mj-lt"/>
                </a:rPr>
                <a:t>integracijama</a:t>
              </a:r>
              <a:r>
                <a:rPr lang="en-US" sz="1000" spc="-1" dirty="0">
                  <a:solidFill>
                    <a:srgbClr val="00FFFF"/>
                  </a:solidFill>
                  <a:latin typeface="+mj-lt"/>
                </a:rPr>
                <a:t> </a:t>
              </a:r>
              <a:r>
                <a:rPr lang="en-US" sz="1000" spc="-1" dirty="0" err="1">
                  <a:solidFill>
                    <a:srgbClr val="00FFFF"/>
                  </a:solidFill>
                  <a:latin typeface="+mj-lt"/>
                </a:rPr>
                <a:t>Crne</a:t>
              </a:r>
              <a:r>
                <a:rPr lang="en-US" sz="1000" spc="-1" dirty="0">
                  <a:solidFill>
                    <a:srgbClr val="00FFFF"/>
                  </a:solidFill>
                  <a:latin typeface="+mj-lt"/>
                </a:rPr>
                <a:t> Gore </a:t>
              </a:r>
              <a:r>
                <a:rPr lang="en-US" sz="1000" spc="-1" dirty="0" err="1">
                  <a:solidFill>
                    <a:srgbClr val="00FFFF"/>
                  </a:solidFill>
                  <a:latin typeface="+mj-lt"/>
                </a:rPr>
                <a:t>iz</a:t>
              </a:r>
              <a:r>
                <a:rPr lang="en-US" sz="1000" spc="-1" dirty="0">
                  <a:solidFill>
                    <a:srgbClr val="00FFFF"/>
                  </a:solidFill>
                  <a:latin typeface="+mj-lt"/>
                </a:rPr>
                <a:t> </a:t>
              </a:r>
              <a:r>
                <a:rPr lang="en-US" sz="1000" spc="-1" dirty="0" err="1">
                  <a:solidFill>
                    <a:srgbClr val="00FFFF"/>
                  </a:solidFill>
                  <a:latin typeface="+mj-lt"/>
                </a:rPr>
                <a:t>oblasti</a:t>
              </a:r>
              <a:r>
                <a:rPr lang="en-US" sz="1000" spc="-1" dirty="0">
                  <a:solidFill>
                    <a:srgbClr val="00FFFF"/>
                  </a:solidFill>
                  <a:latin typeface="+mj-lt"/>
                </a:rPr>
                <a:t> </a:t>
              </a:r>
              <a:r>
                <a:rPr lang="en-US" sz="1000" spc="-1" dirty="0" err="1">
                  <a:solidFill>
                    <a:srgbClr val="00FFFF"/>
                  </a:solidFill>
                  <a:latin typeface="+mj-lt"/>
                </a:rPr>
                <a:t>energetike</a:t>
              </a:r>
              <a:endParaRPr lang="en-US" sz="1000" spc="-1" dirty="0">
                <a:solidFill>
                  <a:srgbClr val="00FFFF"/>
                </a:solidFill>
                <a:latin typeface="+mj-lt"/>
              </a:endParaRPr>
            </a:p>
            <a:p>
              <a:pPr>
                <a:lnSpc>
                  <a:spcPct val="100000"/>
                </a:lnSpc>
              </a:pPr>
              <a:endParaRPr lang="en-US" sz="1000" b="0" strike="noStrike" spc="-1" dirty="0">
                <a:latin typeface="+mj-lt"/>
              </a:endParaRPr>
            </a:p>
          </p:txBody>
        </p:sp>
        <p:sp>
          <p:nvSpPr>
            <p:cNvPr id="14" name="Line 7">
              <a:extLst>
                <a:ext uri="{FF2B5EF4-FFF2-40B4-BE49-F238E27FC236}">
                  <a16:creationId xmlns:a16="http://schemas.microsoft.com/office/drawing/2014/main" xmlns="" id="{F48E0990-8A7A-46BC-A3F9-A0EF082F5343}"/>
                </a:ext>
              </a:extLst>
            </p:cNvPr>
            <p:cNvSpPr/>
            <p:nvPr/>
          </p:nvSpPr>
          <p:spPr>
            <a:xfrm>
              <a:off x="2933420" y="5407820"/>
              <a:ext cx="0" cy="168240"/>
            </a:xfrm>
            <a:prstGeom prst="line">
              <a:avLst/>
            </a:prstGeom>
            <a:ln w="6350">
              <a:solidFill>
                <a:srgbClr val="00FFFF"/>
              </a:solidFill>
              <a:round/>
            </a:ln>
          </p:spPr>
          <p:style>
            <a:lnRef idx="0">
              <a:scrgbClr r="0" g="0" b="0"/>
            </a:lnRef>
            <a:fillRef idx="0">
              <a:scrgbClr r="0" g="0" b="0"/>
            </a:fillRef>
            <a:effectRef idx="0">
              <a:scrgbClr r="0" g="0" b="0"/>
            </a:effectRef>
            <a:fontRef idx="minor"/>
          </p:style>
          <p:txBody>
            <a:bodyPr/>
            <a:lstStyle/>
            <a:p>
              <a:endParaRPr lang="en-US" dirty="0"/>
            </a:p>
          </p:txBody>
        </p:sp>
      </p:grpSp>
      <p:sp>
        <p:nvSpPr>
          <p:cNvPr id="9" name="CustomShape 19"/>
          <p:cNvSpPr/>
          <p:nvPr/>
        </p:nvSpPr>
        <p:spPr>
          <a:xfrm>
            <a:off x="3523099" y="185995"/>
            <a:ext cx="8810987" cy="94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pc="-1" dirty="0" err="1">
                <a:solidFill>
                  <a:srgbClr val="FDD204"/>
                </a:solidFill>
                <a:latin typeface="+mj-lt"/>
              </a:rPr>
              <a:t>Energetska</a:t>
            </a:r>
            <a:r>
              <a:rPr lang="en-US" sz="2800" b="1" spc="-1" dirty="0">
                <a:solidFill>
                  <a:srgbClr val="FDD204"/>
                </a:solidFill>
                <a:latin typeface="+mj-lt"/>
              </a:rPr>
              <a:t> </a:t>
            </a:r>
            <a:r>
              <a:rPr lang="en-US" sz="2800" b="1" spc="-1" dirty="0" err="1">
                <a:solidFill>
                  <a:srgbClr val="FDD204"/>
                </a:solidFill>
                <a:latin typeface="+mj-lt"/>
              </a:rPr>
              <a:t>efikasnost</a:t>
            </a:r>
            <a:endParaRPr lang="en-US" sz="2800" b="0" strike="noStrike" spc="-1" dirty="0">
              <a:latin typeface="+mj-lt"/>
            </a:endParaRPr>
          </a:p>
        </p:txBody>
      </p:sp>
      <p:sp>
        <p:nvSpPr>
          <p:cNvPr id="3" name="TextBox 2"/>
          <p:cNvSpPr txBox="1"/>
          <p:nvPr/>
        </p:nvSpPr>
        <p:spPr>
          <a:xfrm>
            <a:off x="603164" y="1101622"/>
            <a:ext cx="8868992" cy="417037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500" dirty="0" err="1" smtClean="0">
                <a:latin typeface="+mj-lt"/>
              </a:rPr>
              <a:t>Postignut</a:t>
            </a:r>
            <a:r>
              <a:rPr lang="en-GB" sz="1500" dirty="0" smtClean="0">
                <a:latin typeface="+mj-lt"/>
              </a:rPr>
              <a:t> </a:t>
            </a:r>
            <a:r>
              <a:rPr lang="en-GB" sz="1500" dirty="0">
                <a:latin typeface="+mj-lt"/>
              </a:rPr>
              <a:t>je </a:t>
            </a:r>
            <a:r>
              <a:rPr lang="en-GB" sz="1500" dirty="0" err="1" smtClean="0">
                <a:latin typeface="+mj-lt"/>
              </a:rPr>
              <a:t>progres</a:t>
            </a:r>
            <a:r>
              <a:rPr lang="en-GB" sz="1500" dirty="0" smtClean="0">
                <a:latin typeface="+mj-lt"/>
              </a:rPr>
              <a:t>  </a:t>
            </a:r>
            <a:r>
              <a:rPr lang="en-GB" sz="1500" dirty="0" err="1">
                <a:latin typeface="+mj-lt"/>
              </a:rPr>
              <a:t>sa</a:t>
            </a:r>
            <a:r>
              <a:rPr lang="en-GB" sz="1500" dirty="0">
                <a:latin typeface="+mj-lt"/>
              </a:rPr>
              <a:t> </a:t>
            </a:r>
            <a:r>
              <a:rPr lang="en-GB" sz="1500" dirty="0" err="1">
                <a:latin typeface="+mj-lt"/>
              </a:rPr>
              <a:t>izmjenama</a:t>
            </a:r>
            <a:r>
              <a:rPr lang="en-GB" sz="1500" dirty="0">
                <a:latin typeface="+mj-lt"/>
              </a:rPr>
              <a:t> </a:t>
            </a:r>
            <a:r>
              <a:rPr lang="en-GB" sz="1500" dirty="0" err="1">
                <a:latin typeface="+mj-lt"/>
              </a:rPr>
              <a:t>Zakona</a:t>
            </a:r>
            <a:r>
              <a:rPr lang="en-GB" sz="1500" dirty="0">
                <a:latin typeface="+mj-lt"/>
              </a:rPr>
              <a:t> o </a:t>
            </a:r>
            <a:r>
              <a:rPr lang="en-GB" sz="1500" dirty="0" err="1">
                <a:latin typeface="+mj-lt"/>
              </a:rPr>
              <a:t>o</a:t>
            </a:r>
            <a:r>
              <a:rPr lang="en-GB" sz="1500" dirty="0">
                <a:latin typeface="+mj-lt"/>
              </a:rPr>
              <a:t> </a:t>
            </a:r>
            <a:r>
              <a:rPr lang="en-GB" sz="1500" dirty="0" err="1">
                <a:latin typeface="+mj-lt"/>
              </a:rPr>
              <a:t>efikasnom</a:t>
            </a:r>
            <a:r>
              <a:rPr lang="en-GB" sz="1500" dirty="0">
                <a:latin typeface="+mj-lt"/>
              </a:rPr>
              <a:t> </a:t>
            </a:r>
            <a:r>
              <a:rPr lang="en-GB" sz="1500" dirty="0" err="1">
                <a:latin typeface="+mj-lt"/>
              </a:rPr>
              <a:t>korišćenju</a:t>
            </a:r>
            <a:r>
              <a:rPr lang="en-GB" sz="1500" dirty="0">
                <a:latin typeface="+mj-lt"/>
              </a:rPr>
              <a:t> </a:t>
            </a:r>
            <a:r>
              <a:rPr lang="en-GB" sz="1500" dirty="0" err="1">
                <a:latin typeface="+mj-lt"/>
              </a:rPr>
              <a:t>energije</a:t>
            </a:r>
            <a:r>
              <a:rPr lang="en-GB" sz="1500" dirty="0">
                <a:latin typeface="+mj-lt"/>
              </a:rPr>
              <a:t> u </a:t>
            </a:r>
            <a:r>
              <a:rPr lang="en-GB" sz="1500" dirty="0" err="1">
                <a:latin typeface="+mj-lt"/>
              </a:rPr>
              <a:t>maju</a:t>
            </a:r>
            <a:r>
              <a:rPr lang="en-GB" sz="1500" dirty="0">
                <a:latin typeface="+mj-lt"/>
              </a:rPr>
              <a:t> 2019 g. </a:t>
            </a:r>
            <a:r>
              <a:rPr lang="en-GB" sz="1500" dirty="0" err="1">
                <a:latin typeface="+mj-lt"/>
              </a:rPr>
              <a:t>i</a:t>
            </a:r>
            <a:r>
              <a:rPr lang="en-GB" sz="1500" dirty="0">
                <a:latin typeface="+mj-lt"/>
              </a:rPr>
              <a:t> </a:t>
            </a:r>
            <a:r>
              <a:rPr lang="en-GB" sz="1500" dirty="0" err="1">
                <a:latin typeface="+mj-lt"/>
              </a:rPr>
              <a:t>usvajanjem</a:t>
            </a:r>
            <a:r>
              <a:rPr lang="en-GB" sz="1500" dirty="0">
                <a:latin typeface="+mj-lt"/>
              </a:rPr>
              <a:t> </a:t>
            </a:r>
            <a:r>
              <a:rPr lang="en-GB" sz="1500" dirty="0" err="1">
                <a:latin typeface="+mj-lt"/>
              </a:rPr>
              <a:t>četvrtog</a:t>
            </a:r>
            <a:r>
              <a:rPr lang="en-GB" sz="1500" dirty="0">
                <a:latin typeface="+mj-lt"/>
              </a:rPr>
              <a:t> NEEAP-a u </a:t>
            </a:r>
            <a:r>
              <a:rPr lang="en-GB" sz="1500" dirty="0" err="1">
                <a:latin typeface="+mj-lt"/>
              </a:rPr>
              <a:t>junu</a:t>
            </a:r>
            <a:r>
              <a:rPr lang="en-GB" sz="1500" dirty="0">
                <a:latin typeface="+mj-lt"/>
              </a:rPr>
              <a:t> 2019. </a:t>
            </a:r>
            <a:r>
              <a:rPr lang="en-GB" sz="1500" dirty="0" err="1">
                <a:latin typeface="+mj-lt"/>
              </a:rPr>
              <a:t>godine</a:t>
            </a:r>
            <a:r>
              <a:rPr lang="en-GB" sz="1500" dirty="0">
                <a:latin typeface="+mj-lt"/>
              </a:rPr>
              <a:t>.   </a:t>
            </a:r>
          </a:p>
          <a:p>
            <a:pPr marL="285750" indent="-285750">
              <a:spcBef>
                <a:spcPts val="600"/>
              </a:spcBef>
              <a:buFont typeface="Arial" panose="020B0604020202020204" pitchFamily="34" charset="0"/>
              <a:buChar char="•"/>
            </a:pPr>
            <a:r>
              <a:rPr lang="en-GB" sz="1500" dirty="0" smtClean="0">
                <a:latin typeface="+mj-lt"/>
              </a:rPr>
              <a:t>Gen</a:t>
            </a:r>
            <a:r>
              <a:rPr lang="sl-SI" sz="1500" dirty="0" smtClean="0">
                <a:latin typeface="+mj-lt"/>
              </a:rPr>
              <a:t>e</a:t>
            </a:r>
            <a:r>
              <a:rPr lang="en-GB" sz="1500" dirty="0" err="1" smtClean="0">
                <a:latin typeface="+mj-lt"/>
              </a:rPr>
              <a:t>ralno</a:t>
            </a:r>
            <a:r>
              <a:rPr lang="en-GB" sz="1500" dirty="0">
                <a:latin typeface="+mj-lt"/>
              </a:rPr>
              <a:t>, </a:t>
            </a:r>
            <a:r>
              <a:rPr lang="en-GB" sz="1500" dirty="0" err="1">
                <a:latin typeface="+mj-lt"/>
              </a:rPr>
              <a:t>Crna</a:t>
            </a:r>
            <a:r>
              <a:rPr lang="en-GB" sz="1500" dirty="0">
                <a:latin typeface="+mj-lt"/>
              </a:rPr>
              <a:t> Gora je </a:t>
            </a:r>
            <a:r>
              <a:rPr lang="en-GB" sz="1500" dirty="0" err="1">
                <a:latin typeface="+mj-lt"/>
              </a:rPr>
              <a:t>postigla</a:t>
            </a:r>
            <a:r>
              <a:rPr lang="en-GB" sz="1500" dirty="0">
                <a:latin typeface="+mj-lt"/>
              </a:rPr>
              <a:t> </a:t>
            </a:r>
            <a:r>
              <a:rPr lang="en-GB" sz="1500" dirty="0" err="1">
                <a:latin typeface="+mj-lt"/>
              </a:rPr>
              <a:t>relativno</a:t>
            </a:r>
            <a:r>
              <a:rPr lang="en-GB" sz="1500" dirty="0">
                <a:latin typeface="+mj-lt"/>
              </a:rPr>
              <a:t> </a:t>
            </a:r>
            <a:r>
              <a:rPr lang="en-GB" sz="1500" dirty="0" err="1">
                <a:latin typeface="+mj-lt"/>
              </a:rPr>
              <a:t>visok</a:t>
            </a:r>
            <a:r>
              <a:rPr lang="en-GB" sz="1500" dirty="0">
                <a:latin typeface="+mj-lt"/>
              </a:rPr>
              <a:t> </a:t>
            </a:r>
            <a:r>
              <a:rPr lang="en-GB" sz="1500" dirty="0" err="1">
                <a:latin typeface="+mj-lt"/>
              </a:rPr>
              <a:t>nivo</a:t>
            </a:r>
            <a:r>
              <a:rPr lang="en-GB" sz="1500" dirty="0">
                <a:latin typeface="+mj-lt"/>
              </a:rPr>
              <a:t> </a:t>
            </a:r>
            <a:r>
              <a:rPr lang="en-GB" sz="1500" dirty="0" err="1">
                <a:latin typeface="+mj-lt"/>
              </a:rPr>
              <a:t>transpozicije</a:t>
            </a:r>
            <a:r>
              <a:rPr lang="en-GB" sz="1500" dirty="0">
                <a:latin typeface="+mj-lt"/>
              </a:rPr>
              <a:t> </a:t>
            </a:r>
            <a:r>
              <a:rPr lang="en-GB" sz="1500" dirty="0" err="1">
                <a:latin typeface="+mj-lt"/>
              </a:rPr>
              <a:t>svih</a:t>
            </a:r>
            <a:r>
              <a:rPr lang="en-GB" sz="1500" dirty="0">
                <a:latin typeface="+mj-lt"/>
              </a:rPr>
              <a:t> </a:t>
            </a:r>
            <a:r>
              <a:rPr lang="en-GB" sz="1500" dirty="0" err="1">
                <a:latin typeface="+mj-lt"/>
              </a:rPr>
              <a:t>direktiva</a:t>
            </a:r>
            <a:r>
              <a:rPr lang="en-GB" sz="1500" dirty="0">
                <a:latin typeface="+mj-lt"/>
              </a:rPr>
              <a:t> </a:t>
            </a:r>
            <a:r>
              <a:rPr lang="en-GB" sz="1500" dirty="0" err="1">
                <a:latin typeface="+mj-lt"/>
              </a:rPr>
              <a:t>za</a:t>
            </a:r>
            <a:r>
              <a:rPr lang="en-GB" sz="1500" dirty="0">
                <a:latin typeface="+mj-lt"/>
              </a:rPr>
              <a:t> </a:t>
            </a:r>
            <a:r>
              <a:rPr lang="en-GB" sz="1500" dirty="0" err="1">
                <a:latin typeface="+mj-lt"/>
              </a:rPr>
              <a:t>energetsku</a:t>
            </a:r>
            <a:r>
              <a:rPr lang="en-GB" sz="1500" dirty="0">
                <a:latin typeface="+mj-lt"/>
              </a:rPr>
              <a:t> </a:t>
            </a:r>
            <a:r>
              <a:rPr lang="en-GB" sz="1500" dirty="0" err="1">
                <a:latin typeface="+mj-lt"/>
              </a:rPr>
              <a:t>efikasnost</a:t>
            </a:r>
            <a:r>
              <a:rPr lang="en-GB" sz="1500" dirty="0">
                <a:latin typeface="+mj-lt"/>
              </a:rPr>
              <a:t>, </a:t>
            </a:r>
            <a:r>
              <a:rPr lang="en-GB" sz="1500" dirty="0" err="1">
                <a:latin typeface="+mj-lt"/>
              </a:rPr>
              <a:t>ali</a:t>
            </a:r>
            <a:r>
              <a:rPr lang="en-GB" sz="1500" dirty="0">
                <a:latin typeface="+mj-lt"/>
              </a:rPr>
              <a:t> </a:t>
            </a:r>
            <a:r>
              <a:rPr lang="en-GB" sz="1500" dirty="0" err="1">
                <a:latin typeface="+mj-lt"/>
              </a:rPr>
              <a:t>ima</a:t>
            </a:r>
            <a:r>
              <a:rPr lang="en-GB" sz="1500" dirty="0">
                <a:latin typeface="+mj-lt"/>
              </a:rPr>
              <a:t> </a:t>
            </a:r>
            <a:r>
              <a:rPr lang="en-GB" sz="1500" dirty="0" err="1" smtClean="0">
                <a:latin typeface="+mj-lt"/>
              </a:rPr>
              <a:t>odre</a:t>
            </a:r>
            <a:r>
              <a:rPr lang="sl-SI" sz="1500" dirty="0" smtClean="0">
                <a:latin typeface="+mj-lt"/>
              </a:rPr>
              <a:t>đ</a:t>
            </a:r>
            <a:r>
              <a:rPr lang="en-GB" sz="1500" dirty="0" err="1" smtClean="0">
                <a:latin typeface="+mj-lt"/>
              </a:rPr>
              <a:t>enih</a:t>
            </a:r>
            <a:r>
              <a:rPr lang="en-GB" sz="1500" dirty="0" smtClean="0">
                <a:latin typeface="+mj-lt"/>
              </a:rPr>
              <a:t> </a:t>
            </a:r>
            <a:r>
              <a:rPr lang="en-GB" sz="1500" dirty="0" err="1">
                <a:latin typeface="+mj-lt"/>
              </a:rPr>
              <a:t>problema</a:t>
            </a:r>
            <a:r>
              <a:rPr lang="en-GB" sz="1500" dirty="0">
                <a:latin typeface="+mj-lt"/>
              </a:rPr>
              <a:t> u </a:t>
            </a:r>
            <a:r>
              <a:rPr lang="en-GB" sz="1500" dirty="0" err="1">
                <a:latin typeface="+mj-lt"/>
              </a:rPr>
              <a:t>implementaciji</a:t>
            </a:r>
            <a:r>
              <a:rPr lang="en-GB" sz="1500" dirty="0">
                <a:latin typeface="+mj-lt"/>
              </a:rPr>
              <a:t>. </a:t>
            </a:r>
          </a:p>
          <a:p>
            <a:pPr marL="285750" indent="-285750">
              <a:spcBef>
                <a:spcPts val="600"/>
              </a:spcBef>
              <a:buFont typeface="Arial" panose="020B0604020202020204" pitchFamily="34" charset="0"/>
              <a:buChar char="•"/>
            </a:pPr>
            <a:r>
              <a:rPr lang="en-GB" sz="1500" dirty="0" err="1" smtClean="0">
                <a:latin typeface="+mj-lt"/>
              </a:rPr>
              <a:t>Energetska</a:t>
            </a:r>
            <a:r>
              <a:rPr lang="en-GB" sz="1500" dirty="0" smtClean="0">
                <a:latin typeface="+mj-lt"/>
              </a:rPr>
              <a:t> </a:t>
            </a:r>
            <a:r>
              <a:rPr lang="en-GB" sz="1500" dirty="0" err="1">
                <a:latin typeface="+mj-lt"/>
              </a:rPr>
              <a:t>efikasnost</a:t>
            </a:r>
            <a:r>
              <a:rPr lang="en-GB" sz="1500" dirty="0">
                <a:latin typeface="+mj-lt"/>
              </a:rPr>
              <a:t> </a:t>
            </a:r>
            <a:r>
              <a:rPr lang="en-GB" sz="1500" dirty="0" err="1">
                <a:latin typeface="+mj-lt"/>
              </a:rPr>
              <a:t>zgrada</a:t>
            </a:r>
            <a:r>
              <a:rPr lang="en-GB" sz="1500" dirty="0">
                <a:latin typeface="+mj-lt"/>
              </a:rPr>
              <a:t> – </a:t>
            </a:r>
            <a:r>
              <a:rPr lang="en-GB" sz="1500" dirty="0" err="1">
                <a:latin typeface="+mj-lt"/>
              </a:rPr>
              <a:t>usvojen</a:t>
            </a:r>
            <a:r>
              <a:rPr lang="en-GB" sz="1500" dirty="0">
                <a:latin typeface="+mj-lt"/>
              </a:rPr>
              <a:t> je </a:t>
            </a:r>
            <a:r>
              <a:rPr lang="en-GB" sz="1500" dirty="0" err="1">
                <a:latin typeface="+mj-lt"/>
              </a:rPr>
              <a:t>paket</a:t>
            </a:r>
            <a:r>
              <a:rPr lang="en-GB" sz="1500" dirty="0">
                <a:latin typeface="+mj-lt"/>
              </a:rPr>
              <a:t> </a:t>
            </a:r>
            <a:r>
              <a:rPr lang="en-GB" sz="1500" dirty="0" err="1">
                <a:latin typeface="+mj-lt"/>
              </a:rPr>
              <a:t>podzakonskih</a:t>
            </a:r>
            <a:r>
              <a:rPr lang="en-GB" sz="1500" dirty="0">
                <a:latin typeface="+mj-lt"/>
              </a:rPr>
              <a:t> </a:t>
            </a:r>
            <a:r>
              <a:rPr lang="en-GB" sz="1500" dirty="0" err="1">
                <a:latin typeface="+mj-lt"/>
              </a:rPr>
              <a:t>akata</a:t>
            </a:r>
            <a:r>
              <a:rPr lang="en-GB" sz="1500" dirty="0">
                <a:latin typeface="+mj-lt"/>
              </a:rPr>
              <a:t>, </a:t>
            </a:r>
            <a:r>
              <a:rPr lang="en-GB" sz="1500" dirty="0" err="1">
                <a:latin typeface="+mj-lt"/>
              </a:rPr>
              <a:t>ali</a:t>
            </a:r>
            <a:r>
              <a:rPr lang="en-GB" sz="1500" dirty="0">
                <a:latin typeface="+mj-lt"/>
              </a:rPr>
              <a:t> se </a:t>
            </a:r>
            <a:r>
              <a:rPr lang="en-GB" sz="1500" dirty="0" err="1">
                <a:latin typeface="+mj-lt"/>
              </a:rPr>
              <a:t>kasni</a:t>
            </a:r>
            <a:r>
              <a:rPr lang="en-GB" sz="1500" dirty="0">
                <a:latin typeface="+mj-lt"/>
              </a:rPr>
              <a:t> </a:t>
            </a:r>
            <a:r>
              <a:rPr lang="en-GB" sz="1500" dirty="0" err="1">
                <a:latin typeface="+mj-lt"/>
              </a:rPr>
              <a:t>sa</a:t>
            </a:r>
            <a:r>
              <a:rPr lang="en-GB" sz="1500" dirty="0">
                <a:latin typeface="+mj-lt"/>
              </a:rPr>
              <a:t> </a:t>
            </a:r>
            <a:r>
              <a:rPr lang="en-GB" sz="1500" dirty="0" err="1">
                <a:latin typeface="+mj-lt"/>
              </a:rPr>
              <a:t>implementacijom</a:t>
            </a:r>
            <a:r>
              <a:rPr lang="en-GB" sz="1500" dirty="0">
                <a:latin typeface="+mj-lt"/>
              </a:rPr>
              <a:t>:  </a:t>
            </a:r>
            <a:r>
              <a:rPr lang="en-GB" sz="1500" dirty="0" err="1">
                <a:latin typeface="+mj-lt"/>
              </a:rPr>
              <a:t>izračun</a:t>
            </a:r>
            <a:r>
              <a:rPr lang="en-GB" sz="1500" dirty="0">
                <a:latin typeface="+mj-lt"/>
              </a:rPr>
              <a:t> </a:t>
            </a:r>
            <a:r>
              <a:rPr lang="en-GB" sz="1500" dirty="0" err="1">
                <a:latin typeface="+mj-lt"/>
              </a:rPr>
              <a:t>troškovno-optimalnih</a:t>
            </a:r>
            <a:r>
              <a:rPr lang="en-GB" sz="1500" dirty="0">
                <a:latin typeface="+mj-lt"/>
              </a:rPr>
              <a:t> </a:t>
            </a:r>
            <a:r>
              <a:rPr lang="en-GB" sz="1500" dirty="0" err="1">
                <a:latin typeface="+mj-lt"/>
              </a:rPr>
              <a:t>nivoa</a:t>
            </a:r>
            <a:r>
              <a:rPr lang="en-GB" sz="1500" dirty="0">
                <a:latin typeface="+mj-lt"/>
              </a:rPr>
              <a:t> </a:t>
            </a:r>
            <a:r>
              <a:rPr lang="en-GB" sz="1500" dirty="0" err="1">
                <a:latin typeface="+mj-lt"/>
              </a:rPr>
              <a:t>en</a:t>
            </a:r>
            <a:r>
              <a:rPr lang="en-GB" sz="1500" dirty="0">
                <a:latin typeface="+mj-lt"/>
              </a:rPr>
              <a:t>. </a:t>
            </a:r>
            <a:r>
              <a:rPr lang="en-GB" sz="1500" dirty="0" err="1">
                <a:latin typeface="+mj-lt"/>
              </a:rPr>
              <a:t>karakteristika</a:t>
            </a:r>
            <a:r>
              <a:rPr lang="en-GB" sz="1500" dirty="0">
                <a:latin typeface="+mj-lt"/>
              </a:rPr>
              <a:t> </a:t>
            </a:r>
            <a:r>
              <a:rPr lang="en-GB" sz="1500" dirty="0" err="1">
                <a:latin typeface="+mj-lt"/>
              </a:rPr>
              <a:t>zgrada</a:t>
            </a:r>
            <a:r>
              <a:rPr lang="en-GB" sz="1500" dirty="0">
                <a:latin typeface="+mj-lt"/>
              </a:rPr>
              <a:t>, </a:t>
            </a:r>
            <a:r>
              <a:rPr lang="en-GB" sz="1500" dirty="0" err="1">
                <a:latin typeface="+mj-lt"/>
              </a:rPr>
              <a:t>sertifikovanje</a:t>
            </a:r>
            <a:r>
              <a:rPr lang="en-GB" sz="1500" dirty="0">
                <a:latin typeface="+mj-lt"/>
              </a:rPr>
              <a:t> </a:t>
            </a:r>
            <a:r>
              <a:rPr lang="en-GB" sz="1500" dirty="0" err="1">
                <a:latin typeface="+mj-lt"/>
              </a:rPr>
              <a:t>i</a:t>
            </a:r>
            <a:r>
              <a:rPr lang="en-GB" sz="1500" dirty="0">
                <a:latin typeface="+mj-lt"/>
              </a:rPr>
              <a:t> </a:t>
            </a:r>
            <a:r>
              <a:rPr lang="en-GB" sz="1500" dirty="0" err="1">
                <a:latin typeface="+mj-lt"/>
              </a:rPr>
              <a:t>dugoročni</a:t>
            </a:r>
            <a:r>
              <a:rPr lang="en-GB" sz="1500" dirty="0">
                <a:latin typeface="+mj-lt"/>
              </a:rPr>
              <a:t> </a:t>
            </a:r>
            <a:r>
              <a:rPr lang="en-GB" sz="1500" dirty="0" err="1">
                <a:latin typeface="+mj-lt"/>
              </a:rPr>
              <a:t>strateški</a:t>
            </a:r>
            <a:r>
              <a:rPr lang="en-GB" sz="1500" dirty="0">
                <a:latin typeface="+mj-lt"/>
              </a:rPr>
              <a:t> </a:t>
            </a:r>
            <a:r>
              <a:rPr lang="en-GB" sz="1500" dirty="0" err="1">
                <a:latin typeface="+mj-lt"/>
              </a:rPr>
              <a:t>pristup</a:t>
            </a:r>
            <a:r>
              <a:rPr lang="en-GB" sz="1500" dirty="0">
                <a:latin typeface="+mj-lt"/>
              </a:rPr>
              <a:t> </a:t>
            </a:r>
            <a:r>
              <a:rPr lang="en-GB" sz="1500" dirty="0" err="1">
                <a:latin typeface="+mj-lt"/>
              </a:rPr>
              <a:t>obnovi</a:t>
            </a:r>
            <a:r>
              <a:rPr lang="en-GB" sz="1500" dirty="0">
                <a:latin typeface="+mj-lt"/>
              </a:rPr>
              <a:t> </a:t>
            </a:r>
            <a:r>
              <a:rPr lang="en-GB" sz="1500" dirty="0" err="1">
                <a:latin typeface="+mj-lt"/>
              </a:rPr>
              <a:t>zgrada</a:t>
            </a:r>
            <a:r>
              <a:rPr lang="en-GB" sz="1500" dirty="0">
                <a:latin typeface="+mj-lt"/>
              </a:rPr>
              <a:t> (u </a:t>
            </a:r>
            <a:r>
              <a:rPr lang="en-GB" sz="1500" dirty="0" err="1">
                <a:latin typeface="+mj-lt"/>
              </a:rPr>
              <a:t>toku</a:t>
            </a:r>
            <a:r>
              <a:rPr lang="en-GB" sz="1500" dirty="0">
                <a:latin typeface="+mj-lt"/>
              </a:rPr>
              <a:t> je </a:t>
            </a:r>
            <a:r>
              <a:rPr lang="en-GB" sz="1500" dirty="0" err="1">
                <a:latin typeface="+mj-lt"/>
              </a:rPr>
              <a:t>projekad</a:t>
            </a:r>
            <a:r>
              <a:rPr lang="en-GB" sz="1500" dirty="0">
                <a:latin typeface="+mj-lt"/>
              </a:rPr>
              <a:t> </a:t>
            </a:r>
            <a:r>
              <a:rPr lang="en-GB" sz="1500" dirty="0" err="1">
                <a:latin typeface="+mj-lt"/>
              </a:rPr>
              <a:t>podržan</a:t>
            </a:r>
            <a:r>
              <a:rPr lang="en-GB" sz="1500" dirty="0">
                <a:latin typeface="+mj-lt"/>
              </a:rPr>
              <a:t> od </a:t>
            </a:r>
            <a:r>
              <a:rPr lang="en-GB" sz="1500" dirty="0" err="1">
                <a:latin typeface="+mj-lt"/>
              </a:rPr>
              <a:t>strane</a:t>
            </a:r>
            <a:r>
              <a:rPr lang="en-GB" sz="1500" dirty="0">
                <a:latin typeface="+mj-lt"/>
              </a:rPr>
              <a:t> </a:t>
            </a:r>
            <a:r>
              <a:rPr lang="en-GB" sz="1500" dirty="0" err="1">
                <a:latin typeface="+mj-lt"/>
              </a:rPr>
              <a:t>KfW</a:t>
            </a:r>
            <a:r>
              <a:rPr lang="en-GB" sz="1500" dirty="0">
                <a:latin typeface="+mj-lt"/>
              </a:rPr>
              <a:t>-a</a:t>
            </a:r>
            <a:r>
              <a:rPr lang="en-GB" sz="1500" dirty="0" smtClean="0">
                <a:latin typeface="+mj-lt"/>
              </a:rPr>
              <a:t>). </a:t>
            </a:r>
            <a:endParaRPr lang="en-GB" sz="1500" dirty="0">
              <a:latin typeface="+mj-lt"/>
            </a:endParaRPr>
          </a:p>
          <a:p>
            <a:pPr marL="285750" indent="-285750">
              <a:spcBef>
                <a:spcPts val="600"/>
              </a:spcBef>
              <a:buFont typeface="Arial" panose="020B0604020202020204" pitchFamily="34" charset="0"/>
              <a:buChar char="•"/>
            </a:pPr>
            <a:r>
              <a:rPr lang="en-GB" sz="1500" dirty="0" err="1" smtClean="0">
                <a:latin typeface="+mj-lt"/>
              </a:rPr>
              <a:t>Implementacija</a:t>
            </a:r>
            <a:r>
              <a:rPr lang="en-GB" sz="1500" dirty="0" smtClean="0">
                <a:latin typeface="+mj-lt"/>
              </a:rPr>
              <a:t> </a:t>
            </a:r>
            <a:r>
              <a:rPr lang="en-GB" sz="1500" dirty="0" err="1">
                <a:latin typeface="+mj-lt"/>
              </a:rPr>
              <a:t>regulatornog</a:t>
            </a:r>
            <a:r>
              <a:rPr lang="en-GB" sz="1500" dirty="0">
                <a:latin typeface="+mj-lt"/>
              </a:rPr>
              <a:t> </a:t>
            </a:r>
            <a:r>
              <a:rPr lang="en-GB" sz="1500" dirty="0" err="1">
                <a:latin typeface="+mj-lt"/>
              </a:rPr>
              <a:t>okvira</a:t>
            </a:r>
            <a:r>
              <a:rPr lang="en-GB" sz="1500" dirty="0">
                <a:latin typeface="+mj-lt"/>
              </a:rPr>
              <a:t> </a:t>
            </a:r>
            <a:r>
              <a:rPr lang="en-GB" sz="1500" dirty="0" err="1">
                <a:latin typeface="+mj-lt"/>
              </a:rPr>
              <a:t>za</a:t>
            </a:r>
            <a:r>
              <a:rPr lang="en-GB" sz="1500" dirty="0">
                <a:latin typeface="+mj-lt"/>
              </a:rPr>
              <a:t> </a:t>
            </a:r>
            <a:r>
              <a:rPr lang="en-GB" sz="1500" dirty="0" err="1">
                <a:latin typeface="+mj-lt"/>
              </a:rPr>
              <a:t>ekodizajn</a:t>
            </a:r>
            <a:r>
              <a:rPr lang="en-GB" sz="1500" dirty="0">
                <a:latin typeface="+mj-lt"/>
              </a:rPr>
              <a:t> </a:t>
            </a:r>
            <a:r>
              <a:rPr lang="en-GB" sz="1500" dirty="0" err="1">
                <a:latin typeface="+mj-lt"/>
              </a:rPr>
              <a:t>i</a:t>
            </a:r>
            <a:r>
              <a:rPr lang="en-GB" sz="1500" dirty="0">
                <a:latin typeface="+mj-lt"/>
              </a:rPr>
              <a:t> </a:t>
            </a:r>
            <a:r>
              <a:rPr lang="en-GB" sz="1500" dirty="0" err="1">
                <a:latin typeface="+mj-lt"/>
              </a:rPr>
              <a:t>označavanje</a:t>
            </a:r>
            <a:r>
              <a:rPr lang="en-GB" sz="1500" dirty="0">
                <a:latin typeface="+mj-lt"/>
              </a:rPr>
              <a:t> </a:t>
            </a:r>
            <a:r>
              <a:rPr lang="en-GB" sz="1500" dirty="0" err="1">
                <a:latin typeface="+mj-lt"/>
              </a:rPr>
              <a:t>energetske</a:t>
            </a:r>
            <a:r>
              <a:rPr lang="en-GB" sz="1500" dirty="0">
                <a:latin typeface="+mj-lt"/>
              </a:rPr>
              <a:t> </a:t>
            </a:r>
            <a:r>
              <a:rPr lang="en-GB" sz="1500" dirty="0" err="1">
                <a:latin typeface="+mj-lt"/>
              </a:rPr>
              <a:t>potrošnje</a:t>
            </a:r>
            <a:r>
              <a:rPr lang="en-GB" sz="1500" dirty="0">
                <a:latin typeface="+mj-lt"/>
              </a:rPr>
              <a:t> </a:t>
            </a:r>
            <a:r>
              <a:rPr lang="en-GB" sz="1500" dirty="0" err="1">
                <a:latin typeface="+mj-lt"/>
              </a:rPr>
              <a:t>uređaja</a:t>
            </a:r>
            <a:r>
              <a:rPr lang="en-GB" sz="1500" dirty="0">
                <a:latin typeface="+mj-lt"/>
              </a:rPr>
              <a:t> se </a:t>
            </a:r>
            <a:r>
              <a:rPr lang="en-GB" sz="1500" dirty="0" err="1">
                <a:latin typeface="+mj-lt"/>
              </a:rPr>
              <a:t>sprovodi</a:t>
            </a:r>
            <a:r>
              <a:rPr lang="en-GB" sz="1500" dirty="0">
                <a:latin typeface="+mj-lt"/>
              </a:rPr>
              <a:t> </a:t>
            </a:r>
            <a:r>
              <a:rPr lang="en-GB" sz="1500" dirty="0" err="1">
                <a:latin typeface="+mj-lt"/>
              </a:rPr>
              <a:t>uz</a:t>
            </a:r>
            <a:r>
              <a:rPr lang="en-GB" sz="1500" dirty="0">
                <a:latin typeface="+mj-lt"/>
              </a:rPr>
              <a:t>  </a:t>
            </a:r>
            <a:r>
              <a:rPr lang="en-GB" sz="1500" dirty="0" err="1">
                <a:latin typeface="+mj-lt"/>
              </a:rPr>
              <a:t>paralelno</a:t>
            </a:r>
            <a:r>
              <a:rPr lang="en-GB" sz="1500" dirty="0">
                <a:latin typeface="+mj-lt"/>
              </a:rPr>
              <a:t> </a:t>
            </a:r>
            <a:r>
              <a:rPr lang="en-GB" sz="1500" dirty="0" err="1">
                <a:latin typeface="+mj-lt"/>
              </a:rPr>
              <a:t>jačanje</a:t>
            </a:r>
            <a:r>
              <a:rPr lang="en-GB" sz="1500" dirty="0">
                <a:latin typeface="+mj-lt"/>
              </a:rPr>
              <a:t>  </a:t>
            </a:r>
            <a:r>
              <a:rPr lang="en-GB" sz="1500" dirty="0" err="1">
                <a:latin typeface="+mj-lt"/>
              </a:rPr>
              <a:t>kapaciteta</a:t>
            </a:r>
            <a:r>
              <a:rPr lang="en-GB" sz="1500" dirty="0">
                <a:latin typeface="+mj-lt"/>
              </a:rPr>
              <a:t> </a:t>
            </a:r>
            <a:r>
              <a:rPr lang="en-GB" sz="1500" dirty="0" err="1">
                <a:latin typeface="+mj-lt"/>
              </a:rPr>
              <a:t>tržišnih</a:t>
            </a:r>
            <a:r>
              <a:rPr lang="en-GB" sz="1500" dirty="0">
                <a:latin typeface="+mj-lt"/>
              </a:rPr>
              <a:t> </a:t>
            </a:r>
            <a:r>
              <a:rPr lang="en-GB" sz="1500" dirty="0" err="1">
                <a:latin typeface="+mj-lt"/>
              </a:rPr>
              <a:t>inspektora</a:t>
            </a:r>
            <a:r>
              <a:rPr lang="en-GB" sz="1500" dirty="0">
                <a:latin typeface="+mj-lt"/>
              </a:rPr>
              <a:t> </a:t>
            </a:r>
            <a:r>
              <a:rPr lang="en-GB" sz="1500" dirty="0" err="1">
                <a:latin typeface="+mj-lt"/>
              </a:rPr>
              <a:t>za</a:t>
            </a:r>
            <a:r>
              <a:rPr lang="en-GB" sz="1500" dirty="0">
                <a:latin typeface="+mj-lt"/>
              </a:rPr>
              <a:t> </a:t>
            </a:r>
            <a:r>
              <a:rPr lang="en-GB" sz="1500" dirty="0" err="1">
                <a:latin typeface="+mj-lt"/>
              </a:rPr>
              <a:t>kontrolu</a:t>
            </a:r>
            <a:r>
              <a:rPr lang="en-GB" sz="1500" dirty="0">
                <a:latin typeface="+mj-lt"/>
              </a:rPr>
              <a:t> </a:t>
            </a:r>
            <a:r>
              <a:rPr lang="en-GB" sz="1500" dirty="0" err="1">
                <a:latin typeface="+mj-lt"/>
              </a:rPr>
              <a:t>primjene</a:t>
            </a:r>
            <a:r>
              <a:rPr lang="en-GB" sz="1500" dirty="0">
                <a:latin typeface="+mj-lt"/>
              </a:rPr>
              <a:t> (</a:t>
            </a:r>
            <a:r>
              <a:rPr lang="en-GB" sz="1500" dirty="0" err="1">
                <a:latin typeface="+mj-lt"/>
              </a:rPr>
              <a:t>podrška</a:t>
            </a:r>
            <a:r>
              <a:rPr lang="en-GB" sz="1500" dirty="0">
                <a:latin typeface="+mj-lt"/>
              </a:rPr>
              <a:t> </a:t>
            </a:r>
            <a:r>
              <a:rPr lang="en-GB" sz="1500" dirty="0" err="1">
                <a:latin typeface="+mj-lt"/>
              </a:rPr>
              <a:t>kroz</a:t>
            </a:r>
            <a:r>
              <a:rPr lang="en-GB" sz="1500" dirty="0">
                <a:latin typeface="+mj-lt"/>
              </a:rPr>
              <a:t> REEP Plus </a:t>
            </a:r>
            <a:r>
              <a:rPr lang="en-GB" sz="1500" dirty="0" err="1">
                <a:latin typeface="+mj-lt"/>
              </a:rPr>
              <a:t>projekat</a:t>
            </a:r>
            <a:r>
              <a:rPr lang="en-GB" sz="1500" dirty="0">
                <a:latin typeface="+mj-lt"/>
              </a:rPr>
              <a:t>). </a:t>
            </a:r>
            <a:r>
              <a:rPr lang="en-GB" sz="1500" dirty="0" err="1">
                <a:latin typeface="+mj-lt"/>
              </a:rPr>
              <a:t>Treba</a:t>
            </a:r>
            <a:r>
              <a:rPr lang="en-GB" sz="1500" dirty="0">
                <a:latin typeface="+mj-lt"/>
              </a:rPr>
              <a:t> </a:t>
            </a:r>
            <a:r>
              <a:rPr lang="en-GB" sz="1500" dirty="0" err="1">
                <a:latin typeface="+mj-lt"/>
              </a:rPr>
              <a:t>proširiti</a:t>
            </a:r>
            <a:r>
              <a:rPr lang="en-GB" sz="1500" dirty="0">
                <a:latin typeface="+mj-lt"/>
              </a:rPr>
              <a:t> </a:t>
            </a:r>
            <a:r>
              <a:rPr lang="en-GB" sz="1500" dirty="0" err="1">
                <a:latin typeface="+mj-lt"/>
              </a:rPr>
              <a:t>okvir</a:t>
            </a:r>
            <a:r>
              <a:rPr lang="en-GB" sz="1500" dirty="0">
                <a:latin typeface="+mj-lt"/>
              </a:rPr>
              <a:t> </a:t>
            </a:r>
            <a:r>
              <a:rPr lang="en-GB" sz="1500" dirty="0" err="1">
                <a:latin typeface="+mj-lt"/>
              </a:rPr>
              <a:t>sa</a:t>
            </a:r>
            <a:r>
              <a:rPr lang="en-GB" sz="1500" dirty="0">
                <a:latin typeface="+mj-lt"/>
              </a:rPr>
              <a:t>  </a:t>
            </a:r>
            <a:r>
              <a:rPr lang="en-GB" sz="1500" dirty="0" err="1">
                <a:latin typeface="+mj-lt"/>
              </a:rPr>
              <a:t>aktima</a:t>
            </a:r>
            <a:r>
              <a:rPr lang="en-GB" sz="1500" dirty="0">
                <a:latin typeface="+mj-lt"/>
              </a:rPr>
              <a:t> </a:t>
            </a:r>
            <a:r>
              <a:rPr lang="en-GB" sz="1500" dirty="0" err="1">
                <a:latin typeface="+mj-lt"/>
              </a:rPr>
              <a:t>usvojenim</a:t>
            </a:r>
            <a:r>
              <a:rPr lang="en-GB" sz="1500" dirty="0">
                <a:latin typeface="+mj-lt"/>
              </a:rPr>
              <a:t> od </a:t>
            </a:r>
            <a:r>
              <a:rPr lang="en-GB" sz="1500" dirty="0" err="1">
                <a:latin typeface="+mj-lt"/>
              </a:rPr>
              <a:t>strane</a:t>
            </a:r>
            <a:r>
              <a:rPr lang="en-GB" sz="1500" dirty="0">
                <a:latin typeface="+mj-lt"/>
              </a:rPr>
              <a:t> </a:t>
            </a:r>
            <a:r>
              <a:rPr lang="en-GB" sz="1500" dirty="0" err="1">
                <a:latin typeface="+mj-lt"/>
              </a:rPr>
              <a:t>Ministarskog</a:t>
            </a:r>
            <a:r>
              <a:rPr lang="en-GB" sz="1500" dirty="0">
                <a:latin typeface="+mj-lt"/>
              </a:rPr>
              <a:t> </a:t>
            </a:r>
            <a:r>
              <a:rPr lang="en-GB" sz="1500" dirty="0" err="1">
                <a:latin typeface="+mj-lt"/>
              </a:rPr>
              <a:t>Savjeta</a:t>
            </a:r>
            <a:r>
              <a:rPr lang="en-GB" sz="1500" dirty="0">
                <a:latin typeface="+mj-lt"/>
              </a:rPr>
              <a:t> </a:t>
            </a:r>
            <a:r>
              <a:rPr lang="en-GB" sz="1500" dirty="0" err="1">
                <a:latin typeface="+mj-lt"/>
              </a:rPr>
              <a:t>Energetske</a:t>
            </a:r>
            <a:r>
              <a:rPr lang="en-GB" sz="1500" dirty="0">
                <a:latin typeface="+mj-lt"/>
              </a:rPr>
              <a:t> </a:t>
            </a:r>
            <a:r>
              <a:rPr lang="en-GB" sz="1500" dirty="0" err="1">
                <a:latin typeface="+mj-lt"/>
              </a:rPr>
              <a:t>zajednice</a:t>
            </a:r>
            <a:r>
              <a:rPr lang="en-GB" sz="1500" dirty="0">
                <a:latin typeface="+mj-lt"/>
              </a:rPr>
              <a:t> u </a:t>
            </a:r>
            <a:r>
              <a:rPr lang="en-GB" sz="1500" dirty="0" err="1">
                <a:latin typeface="+mj-lt"/>
              </a:rPr>
              <a:t>novembru</a:t>
            </a:r>
            <a:r>
              <a:rPr lang="en-GB" sz="1500" dirty="0">
                <a:latin typeface="+mj-lt"/>
              </a:rPr>
              <a:t> 2018. </a:t>
            </a:r>
            <a:r>
              <a:rPr lang="en-GB" sz="1500" dirty="0" err="1">
                <a:latin typeface="+mj-lt"/>
              </a:rPr>
              <a:t>godine</a:t>
            </a:r>
            <a:r>
              <a:rPr lang="en-GB" sz="1500" dirty="0">
                <a:latin typeface="+mj-lt"/>
              </a:rPr>
              <a:t>.  </a:t>
            </a:r>
          </a:p>
          <a:p>
            <a:pPr marL="285750" indent="-285750">
              <a:spcBef>
                <a:spcPts val="600"/>
              </a:spcBef>
              <a:buFont typeface="Arial" panose="020B0604020202020204" pitchFamily="34" charset="0"/>
              <a:buChar char="•"/>
            </a:pPr>
            <a:r>
              <a:rPr lang="en-GB" sz="1500" dirty="0" err="1" smtClean="0">
                <a:latin typeface="+mj-lt"/>
              </a:rPr>
              <a:t>Neophodno</a:t>
            </a:r>
            <a:r>
              <a:rPr lang="en-GB" sz="1500" dirty="0" smtClean="0">
                <a:latin typeface="+mj-lt"/>
              </a:rPr>
              <a:t> </a:t>
            </a:r>
            <a:r>
              <a:rPr lang="en-GB" sz="1500" dirty="0" err="1">
                <a:latin typeface="+mj-lt"/>
              </a:rPr>
              <a:t>dalje</a:t>
            </a:r>
            <a:r>
              <a:rPr lang="en-GB" sz="1500" dirty="0">
                <a:latin typeface="+mj-lt"/>
              </a:rPr>
              <a:t> </a:t>
            </a:r>
            <a:r>
              <a:rPr lang="en-GB" sz="1500" dirty="0" err="1">
                <a:latin typeface="+mj-lt"/>
              </a:rPr>
              <a:t>razvijati</a:t>
            </a:r>
            <a:r>
              <a:rPr lang="en-GB" sz="1500" dirty="0">
                <a:latin typeface="+mj-lt"/>
              </a:rPr>
              <a:t> </a:t>
            </a:r>
            <a:r>
              <a:rPr lang="en-GB" sz="1500" dirty="0" err="1">
                <a:latin typeface="+mj-lt"/>
              </a:rPr>
              <a:t>modele</a:t>
            </a:r>
            <a:r>
              <a:rPr lang="en-GB" sz="1500" dirty="0">
                <a:latin typeface="+mj-lt"/>
              </a:rPr>
              <a:t> </a:t>
            </a:r>
            <a:r>
              <a:rPr lang="en-GB" sz="1500" dirty="0" err="1">
                <a:latin typeface="+mj-lt"/>
              </a:rPr>
              <a:t>finansiranja</a:t>
            </a:r>
            <a:r>
              <a:rPr lang="en-GB" sz="1500" dirty="0">
                <a:latin typeface="+mj-lt"/>
              </a:rPr>
              <a:t> EE, </a:t>
            </a:r>
            <a:r>
              <a:rPr lang="en-GB" sz="1500" dirty="0" err="1">
                <a:latin typeface="+mj-lt"/>
              </a:rPr>
              <a:t>uključujući</a:t>
            </a:r>
            <a:r>
              <a:rPr lang="en-GB" sz="1500" dirty="0">
                <a:latin typeface="+mj-lt"/>
              </a:rPr>
              <a:t> </a:t>
            </a:r>
            <a:r>
              <a:rPr lang="en-GB" sz="1500" dirty="0" err="1">
                <a:latin typeface="+mj-lt"/>
              </a:rPr>
              <a:t>razvoj</a:t>
            </a:r>
            <a:r>
              <a:rPr lang="en-GB" sz="1500" dirty="0">
                <a:latin typeface="+mj-lt"/>
              </a:rPr>
              <a:t> </a:t>
            </a:r>
            <a:r>
              <a:rPr lang="en-GB" sz="1500" dirty="0" err="1">
                <a:latin typeface="+mj-lt"/>
              </a:rPr>
              <a:t>javno-privatnog</a:t>
            </a:r>
            <a:r>
              <a:rPr lang="en-GB" sz="1500" dirty="0">
                <a:latin typeface="+mj-lt"/>
              </a:rPr>
              <a:t> </a:t>
            </a:r>
            <a:r>
              <a:rPr lang="en-GB" sz="1500" dirty="0" err="1">
                <a:latin typeface="+mj-lt"/>
              </a:rPr>
              <a:t>partnerstva</a:t>
            </a:r>
            <a:r>
              <a:rPr lang="en-GB" sz="1500" dirty="0">
                <a:latin typeface="+mj-lt"/>
              </a:rPr>
              <a:t> </a:t>
            </a:r>
            <a:r>
              <a:rPr lang="en-GB" sz="1500" dirty="0" err="1">
                <a:latin typeface="+mj-lt"/>
              </a:rPr>
              <a:t>i</a:t>
            </a:r>
            <a:r>
              <a:rPr lang="en-GB" sz="1500" dirty="0">
                <a:latin typeface="+mj-lt"/>
              </a:rPr>
              <a:t> </a:t>
            </a:r>
            <a:r>
              <a:rPr lang="en-GB" sz="1500" dirty="0" err="1">
                <a:latin typeface="+mj-lt"/>
              </a:rPr>
              <a:t>tržišta</a:t>
            </a:r>
            <a:r>
              <a:rPr lang="en-GB" sz="1500" dirty="0">
                <a:latin typeface="+mj-lt"/>
              </a:rPr>
              <a:t> </a:t>
            </a:r>
            <a:r>
              <a:rPr lang="en-GB" sz="1500" dirty="0" err="1">
                <a:latin typeface="+mj-lt"/>
              </a:rPr>
              <a:t>za</a:t>
            </a:r>
            <a:r>
              <a:rPr lang="en-GB" sz="1500" dirty="0">
                <a:latin typeface="+mj-lt"/>
              </a:rPr>
              <a:t> </a:t>
            </a:r>
            <a:r>
              <a:rPr lang="en-GB" sz="1500" dirty="0" err="1">
                <a:latin typeface="+mj-lt"/>
              </a:rPr>
              <a:t>pružanje</a:t>
            </a:r>
            <a:r>
              <a:rPr lang="en-GB" sz="1500" dirty="0">
                <a:latin typeface="+mj-lt"/>
              </a:rPr>
              <a:t> </a:t>
            </a:r>
            <a:r>
              <a:rPr lang="en-GB" sz="1500" dirty="0" err="1">
                <a:latin typeface="+mj-lt"/>
              </a:rPr>
              <a:t>energetkih</a:t>
            </a:r>
            <a:r>
              <a:rPr lang="en-GB" sz="1500" dirty="0">
                <a:latin typeface="+mj-lt"/>
              </a:rPr>
              <a:t> </a:t>
            </a:r>
            <a:r>
              <a:rPr lang="en-GB" sz="1500" dirty="0" err="1">
                <a:latin typeface="+mj-lt"/>
              </a:rPr>
              <a:t>usluga</a:t>
            </a:r>
            <a:r>
              <a:rPr lang="en-GB" sz="1500" dirty="0">
                <a:latin typeface="+mj-lt"/>
              </a:rPr>
              <a:t> (ESCO). </a:t>
            </a:r>
          </a:p>
          <a:p>
            <a:pPr marL="285750" indent="-285750">
              <a:spcBef>
                <a:spcPts val="600"/>
              </a:spcBef>
              <a:buFont typeface="Arial" panose="020B0604020202020204" pitchFamily="34" charset="0"/>
              <a:buChar char="•"/>
            </a:pPr>
            <a:r>
              <a:rPr lang="en-GB" sz="1500" dirty="0" err="1" smtClean="0">
                <a:latin typeface="+mj-lt"/>
              </a:rPr>
              <a:t>Nedavne</a:t>
            </a:r>
            <a:r>
              <a:rPr lang="en-GB" sz="1500" dirty="0" smtClean="0">
                <a:latin typeface="+mj-lt"/>
              </a:rPr>
              <a:t> </a:t>
            </a:r>
            <a:r>
              <a:rPr lang="en-GB" sz="1500" dirty="0" err="1">
                <a:latin typeface="+mj-lt"/>
              </a:rPr>
              <a:t>negativne</a:t>
            </a:r>
            <a:r>
              <a:rPr lang="en-GB" sz="1500" dirty="0">
                <a:latin typeface="+mj-lt"/>
              </a:rPr>
              <a:t> </a:t>
            </a:r>
            <a:r>
              <a:rPr lang="en-GB" sz="1500" dirty="0" err="1">
                <a:latin typeface="+mj-lt"/>
              </a:rPr>
              <a:t>reforme</a:t>
            </a:r>
            <a:r>
              <a:rPr lang="en-GB" sz="1500" dirty="0">
                <a:latin typeface="+mj-lt"/>
              </a:rPr>
              <a:t> u </a:t>
            </a:r>
            <a:r>
              <a:rPr lang="en-GB" sz="1500" dirty="0" err="1">
                <a:latin typeface="+mj-lt"/>
              </a:rPr>
              <a:t>Ministarstvu</a:t>
            </a:r>
            <a:r>
              <a:rPr lang="en-GB" sz="1500" dirty="0">
                <a:latin typeface="+mj-lt"/>
              </a:rPr>
              <a:t> </a:t>
            </a:r>
            <a:r>
              <a:rPr lang="en-GB" sz="1500" dirty="0" err="1">
                <a:latin typeface="+mj-lt"/>
              </a:rPr>
              <a:t>Ekonomije</a:t>
            </a:r>
            <a:r>
              <a:rPr lang="en-GB" sz="1500" dirty="0">
                <a:latin typeface="+mj-lt"/>
              </a:rPr>
              <a:t> (</a:t>
            </a:r>
            <a:r>
              <a:rPr lang="en-GB" sz="1500" dirty="0" err="1">
                <a:latin typeface="+mj-lt"/>
              </a:rPr>
              <a:t>degradiran</a:t>
            </a:r>
            <a:r>
              <a:rPr lang="en-GB" sz="1500" dirty="0">
                <a:latin typeface="+mj-lt"/>
              </a:rPr>
              <a:t> </a:t>
            </a:r>
            <a:r>
              <a:rPr lang="en-GB" sz="1500" dirty="0" err="1">
                <a:latin typeface="+mj-lt"/>
              </a:rPr>
              <a:t>Direktorat</a:t>
            </a:r>
            <a:r>
              <a:rPr lang="en-GB" sz="1500" dirty="0">
                <a:latin typeface="+mj-lt"/>
              </a:rPr>
              <a:t> </a:t>
            </a:r>
            <a:r>
              <a:rPr lang="en-GB" sz="1500" dirty="0" err="1">
                <a:latin typeface="+mj-lt"/>
              </a:rPr>
              <a:t>za</a:t>
            </a:r>
            <a:r>
              <a:rPr lang="en-GB" sz="1500" dirty="0">
                <a:latin typeface="+mj-lt"/>
              </a:rPr>
              <a:t> </a:t>
            </a:r>
            <a:r>
              <a:rPr lang="en-GB" sz="1500" dirty="0" err="1">
                <a:latin typeface="+mj-lt"/>
              </a:rPr>
              <a:t>energetsku</a:t>
            </a:r>
            <a:r>
              <a:rPr lang="en-GB" sz="1500" dirty="0">
                <a:latin typeface="+mj-lt"/>
              </a:rPr>
              <a:t> </a:t>
            </a:r>
            <a:r>
              <a:rPr lang="en-GB" sz="1500" dirty="0" err="1">
                <a:latin typeface="+mj-lt"/>
              </a:rPr>
              <a:t>efikasnost</a:t>
            </a:r>
            <a:r>
              <a:rPr lang="en-GB" sz="1500" dirty="0">
                <a:latin typeface="+mj-lt"/>
              </a:rPr>
              <a:t>), </a:t>
            </a:r>
            <a:r>
              <a:rPr lang="en-GB" sz="1500" dirty="0" err="1">
                <a:latin typeface="+mj-lt"/>
              </a:rPr>
              <a:t>ali</a:t>
            </a:r>
            <a:r>
              <a:rPr lang="en-GB" sz="1500" dirty="0">
                <a:latin typeface="+mj-lt"/>
              </a:rPr>
              <a:t> se </a:t>
            </a:r>
            <a:r>
              <a:rPr lang="en-GB" sz="1500" dirty="0" err="1">
                <a:latin typeface="+mj-lt"/>
              </a:rPr>
              <a:t>osniva</a:t>
            </a:r>
            <a:r>
              <a:rPr lang="en-GB" sz="1500" dirty="0">
                <a:latin typeface="+mj-lt"/>
              </a:rPr>
              <a:t> </a:t>
            </a:r>
            <a:r>
              <a:rPr lang="en-GB" sz="1500" dirty="0" err="1">
                <a:latin typeface="+mj-lt"/>
              </a:rPr>
              <a:t>novi</a:t>
            </a:r>
            <a:r>
              <a:rPr lang="en-GB" sz="1500" dirty="0">
                <a:latin typeface="+mj-lt"/>
              </a:rPr>
              <a:t> </a:t>
            </a:r>
            <a:r>
              <a:rPr lang="en-GB" sz="1500" dirty="0" err="1">
                <a:latin typeface="+mj-lt"/>
              </a:rPr>
              <a:t>inspektorat</a:t>
            </a:r>
            <a:r>
              <a:rPr lang="en-GB" sz="1500" dirty="0">
                <a:latin typeface="+mj-lt"/>
              </a:rPr>
              <a:t> </a:t>
            </a:r>
            <a:r>
              <a:rPr lang="en-GB" sz="1500" dirty="0" err="1">
                <a:latin typeface="+mj-lt"/>
              </a:rPr>
              <a:t>za</a:t>
            </a:r>
            <a:r>
              <a:rPr lang="en-GB" sz="1500" dirty="0">
                <a:latin typeface="+mj-lt"/>
              </a:rPr>
              <a:t> </a:t>
            </a:r>
            <a:r>
              <a:rPr lang="en-GB" sz="1500" dirty="0" err="1">
                <a:latin typeface="+mj-lt"/>
              </a:rPr>
              <a:t>energetsku</a:t>
            </a:r>
            <a:r>
              <a:rPr lang="en-GB" sz="1500" dirty="0">
                <a:latin typeface="+mj-lt"/>
              </a:rPr>
              <a:t> </a:t>
            </a:r>
            <a:r>
              <a:rPr lang="en-GB" sz="1500" dirty="0" err="1">
                <a:latin typeface="+mj-lt"/>
              </a:rPr>
              <a:t>efikasnost</a:t>
            </a:r>
            <a:r>
              <a:rPr lang="en-GB" sz="1500" dirty="0">
                <a:latin typeface="+mj-lt"/>
              </a:rPr>
              <a:t> </a:t>
            </a:r>
            <a:r>
              <a:rPr lang="en-GB" sz="1500" dirty="0" err="1">
                <a:latin typeface="+mj-lt"/>
              </a:rPr>
              <a:t>i</a:t>
            </a:r>
            <a:r>
              <a:rPr lang="en-GB" sz="1500" dirty="0">
                <a:latin typeface="+mj-lt"/>
              </a:rPr>
              <a:t> </a:t>
            </a:r>
            <a:r>
              <a:rPr lang="en-GB" sz="1500" dirty="0" err="1">
                <a:latin typeface="+mj-lt"/>
              </a:rPr>
              <a:t>novi</a:t>
            </a:r>
            <a:r>
              <a:rPr lang="en-GB" sz="1500" dirty="0">
                <a:latin typeface="+mj-lt"/>
              </a:rPr>
              <a:t> </a:t>
            </a:r>
            <a:r>
              <a:rPr lang="en-GB" sz="1500" dirty="0" err="1">
                <a:latin typeface="+mj-lt"/>
              </a:rPr>
              <a:t>Eko</a:t>
            </a:r>
            <a:r>
              <a:rPr lang="en-GB" sz="1500" dirty="0">
                <a:latin typeface="+mj-lt"/>
              </a:rPr>
              <a:t> Fond </a:t>
            </a:r>
            <a:r>
              <a:rPr lang="en-GB" sz="1500" dirty="0" err="1">
                <a:latin typeface="+mj-lt"/>
              </a:rPr>
              <a:t>koji</a:t>
            </a:r>
            <a:r>
              <a:rPr lang="en-GB" sz="1500" dirty="0">
                <a:latin typeface="+mj-lt"/>
              </a:rPr>
              <a:t> </a:t>
            </a:r>
            <a:r>
              <a:rPr lang="en-GB" sz="1500" dirty="0" err="1">
                <a:latin typeface="+mj-lt"/>
              </a:rPr>
              <a:t>trebaju</a:t>
            </a:r>
            <a:r>
              <a:rPr lang="en-GB" sz="1500" dirty="0">
                <a:latin typeface="+mj-lt"/>
              </a:rPr>
              <a:t> </a:t>
            </a:r>
            <a:r>
              <a:rPr lang="en-GB" sz="1500" dirty="0" err="1">
                <a:latin typeface="+mj-lt"/>
              </a:rPr>
              <a:t>ojačati</a:t>
            </a:r>
            <a:r>
              <a:rPr lang="en-GB" sz="1500" dirty="0">
                <a:latin typeface="+mj-lt"/>
              </a:rPr>
              <a:t> </a:t>
            </a:r>
            <a:r>
              <a:rPr lang="en-GB" sz="1500" dirty="0" err="1">
                <a:latin typeface="+mj-lt"/>
              </a:rPr>
              <a:t>implementaciju</a:t>
            </a:r>
            <a:r>
              <a:rPr lang="en-GB" sz="1500" dirty="0">
                <a:latin typeface="+mj-lt"/>
              </a:rPr>
              <a:t> </a:t>
            </a:r>
            <a:r>
              <a:rPr lang="en-GB" sz="1500" dirty="0" err="1">
                <a:latin typeface="+mj-lt"/>
              </a:rPr>
              <a:t>i</a:t>
            </a:r>
            <a:r>
              <a:rPr lang="en-GB" sz="1500" dirty="0">
                <a:latin typeface="+mj-lt"/>
              </a:rPr>
              <a:t> </a:t>
            </a:r>
            <a:r>
              <a:rPr lang="en-GB" sz="1500" dirty="0" err="1">
                <a:latin typeface="+mj-lt"/>
              </a:rPr>
              <a:t>proširiti</a:t>
            </a:r>
            <a:r>
              <a:rPr lang="en-GB" sz="1500" dirty="0">
                <a:latin typeface="+mj-lt"/>
              </a:rPr>
              <a:t> </a:t>
            </a:r>
            <a:r>
              <a:rPr lang="en-GB" sz="1500" dirty="0" err="1">
                <a:latin typeface="+mj-lt"/>
              </a:rPr>
              <a:t>finasiranje</a:t>
            </a:r>
            <a:r>
              <a:rPr lang="en-GB" sz="1500" dirty="0">
                <a:latin typeface="+mj-lt"/>
              </a:rPr>
              <a:t> </a:t>
            </a:r>
            <a:r>
              <a:rPr lang="en-GB" sz="1500" dirty="0" err="1">
                <a:latin typeface="+mj-lt"/>
              </a:rPr>
              <a:t>projekata</a:t>
            </a:r>
            <a:r>
              <a:rPr lang="en-GB" sz="1500" dirty="0">
                <a:latin typeface="+mj-lt"/>
              </a:rPr>
              <a:t> </a:t>
            </a:r>
            <a:r>
              <a:rPr lang="en-GB" sz="1500" dirty="0" err="1">
                <a:latin typeface="+mj-lt"/>
              </a:rPr>
              <a:t>energetske</a:t>
            </a:r>
            <a:r>
              <a:rPr lang="en-GB" sz="1500" dirty="0">
                <a:latin typeface="+mj-lt"/>
              </a:rPr>
              <a:t> </a:t>
            </a:r>
            <a:r>
              <a:rPr lang="en-GB" sz="1500" dirty="0" err="1" smtClean="0">
                <a:latin typeface="+mj-lt"/>
              </a:rPr>
              <a:t>efika</a:t>
            </a:r>
            <a:r>
              <a:rPr lang="sl-SI" sz="1500" dirty="0" smtClean="0">
                <a:latin typeface="+mj-lt"/>
              </a:rPr>
              <a:t>s</a:t>
            </a:r>
            <a:r>
              <a:rPr lang="en-GB" sz="1500" dirty="0" smtClean="0">
                <a:latin typeface="+mj-lt"/>
              </a:rPr>
              <a:t>no</a:t>
            </a:r>
            <a:r>
              <a:rPr lang="sl-SI" sz="1500" dirty="0" smtClean="0">
                <a:latin typeface="+mj-lt"/>
              </a:rPr>
              <a:t>s</a:t>
            </a:r>
            <a:r>
              <a:rPr lang="en-GB" sz="1500" dirty="0" err="1" smtClean="0">
                <a:latin typeface="+mj-lt"/>
              </a:rPr>
              <a:t>ti</a:t>
            </a:r>
            <a:r>
              <a:rPr lang="en-GB" sz="1500" dirty="0">
                <a:latin typeface="+mj-lt"/>
              </a:rPr>
              <a:t>. </a:t>
            </a:r>
          </a:p>
        </p:txBody>
      </p:sp>
    </p:spTree>
    <p:extLst>
      <p:ext uri="{BB962C8B-B14F-4D97-AF65-F5344CB8AC3E}">
        <p14:creationId xmlns:p14="http://schemas.microsoft.com/office/powerpoint/2010/main" val="3150439553"/>
      </p:ext>
    </p:extLst>
  </p:cSld>
  <p:clrMapOvr>
    <a:masterClrMapping/>
  </p:clrMapOvr>
  <p:transition>
    <p:wipe dir="d"/>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400" dirty="0" smtClean="0">
            <a:solidFill>
              <a:schemeClr val="bg1"/>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1500" dirty="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DejaVu Sans"/>
        <a:cs typeface="DejaVu Sans"/>
      </a:majorFont>
      <a:minorFont>
        <a:latin typeface="NIMBUSAN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500" dirty="0">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1872</TotalTime>
  <Words>1489</Words>
  <Application>Microsoft Office PowerPoint</Application>
  <PresentationFormat>Custom</PresentationFormat>
  <Paragraphs>106</Paragraphs>
  <Slides>12</Slides>
  <Notes>4</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225</cp:revision>
  <dcterms:created xsi:type="dcterms:W3CDTF">2019-05-22T11:22:22Z</dcterms:created>
  <dcterms:modified xsi:type="dcterms:W3CDTF">2019-12-06T17:55:50Z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11</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